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7" r:id="rId2"/>
    <p:sldId id="256" r:id="rId3"/>
    <p:sldId id="260" r:id="rId4"/>
    <p:sldId id="261" r:id="rId5"/>
    <p:sldId id="267" r:id="rId6"/>
    <p:sldId id="270" r:id="rId7"/>
    <p:sldId id="263" r:id="rId8"/>
    <p:sldId id="268" r:id="rId9"/>
    <p:sldId id="294" r:id="rId10"/>
    <p:sldId id="295" r:id="rId11"/>
    <p:sldId id="296" r:id="rId12"/>
    <p:sldId id="264" r:id="rId13"/>
    <p:sldId id="286" r:id="rId14"/>
    <p:sldId id="289" r:id="rId15"/>
    <p:sldId id="265" r:id="rId16"/>
    <p:sldId id="299"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CC"/>
    <a:srgbClr val="66CCFF"/>
    <a:srgbClr val="CCFFFF"/>
    <a:srgbClr val="99CCFF"/>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9"/>
    <p:restoredTop sz="93686" autoAdjust="0"/>
  </p:normalViewPr>
  <p:slideViewPr>
    <p:cSldViewPr snapToGrid="0" snapToObjects="1">
      <p:cViewPr varScale="1">
        <p:scale>
          <a:sx n="118" d="100"/>
          <a:sy n="118" d="100"/>
        </p:scale>
        <p:origin x="-128" y="-208"/>
      </p:cViewPr>
      <p:guideLst>
        <p:guide orient="horz" pos="2160"/>
        <p:guide pos="3840"/>
      </p:guideLst>
    </p:cSldViewPr>
  </p:slideViewPr>
  <p:outlineViewPr>
    <p:cViewPr>
      <p:scale>
        <a:sx n="25" d="100"/>
        <a:sy n="25"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oleObject" Target="file:///\\vboxsrv\win7-share\&#20998;&#21457;&#35268;&#27169;&#19982;&#23545;&#27604;&#22270;&#30340;&#21103;&#26412;.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1" i="0" u="none" strike="noStrike" kern="1200" baseline="0">
                <a:solidFill>
                  <a:schemeClr val="tx2"/>
                </a:solidFill>
                <a:latin typeface="+mn-lt"/>
                <a:ea typeface="+mn-ea"/>
                <a:cs typeface="+mn-cs"/>
              </a:defRPr>
            </a:pPr>
            <a:r>
              <a:rPr lang="en-US" altLang="zh-CN" sz="2000"/>
              <a:t>Image</a:t>
            </a:r>
            <a:r>
              <a:rPr lang="en-US" altLang="zh-CN" sz="2000" baseline="0"/>
              <a:t> Distribution Average Cost Time(Native VS Dragonfly) </a:t>
            </a:r>
            <a:endParaRPr lang="zh-CN" sz="2000"/>
          </a:p>
        </c:rich>
      </c:tx>
      <c:layout/>
      <c:overlay val="0"/>
      <c:spPr>
        <a:noFill/>
        <a:ln>
          <a:noFill/>
        </a:ln>
        <a:effectLst/>
      </c:spPr>
    </c:title>
    <c:autoTitleDeleted val="0"/>
    <c:plotArea>
      <c:layout/>
      <c:lineChart>
        <c:grouping val="standard"/>
        <c:varyColors val="0"/>
        <c:ser>
          <c:idx val="2"/>
          <c:order val="0"/>
          <c:tx>
            <c:strRef>
              <c:f>蜻蜓与普通模式镜像下载时间对比图!$B$1</c:f>
              <c:strCache>
                <c:ptCount val="1"/>
                <c:pt idx="0">
                  <c:v>Native</c:v>
                </c:pt>
              </c:strCache>
            </c:strRef>
          </c:tx>
          <c:spPr>
            <a:ln w="31750" cap="rnd">
              <a:solidFill>
                <a:schemeClr val="accent6"/>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2"/>
                    </a:solidFill>
                    <a:latin typeface="+mn-lt"/>
                    <a:ea typeface="+mn-ea"/>
                    <a:cs typeface="+mn-cs"/>
                  </a:defRPr>
                </a:pPr>
                <a:endParaRPr lang="zh-CN"/>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cat>
            <c:strRef>
              <c:f>蜻蜓与普通模式镜像下载时间对比图!$A$1:$A$12</c:f>
              <c:strCache>
                <c:ptCount val="12"/>
                <c:pt idx="0">
                  <c:v>Concurrency</c:v>
                </c:pt>
                <c:pt idx="1">
                  <c:v>1</c:v>
                </c:pt>
                <c:pt idx="2">
                  <c:v>5</c:v>
                </c:pt>
                <c:pt idx="3">
                  <c:v>10</c:v>
                </c:pt>
                <c:pt idx="4">
                  <c:v>20</c:v>
                </c:pt>
                <c:pt idx="5">
                  <c:v>50</c:v>
                </c:pt>
                <c:pt idx="6">
                  <c:v>100</c:v>
                </c:pt>
                <c:pt idx="7">
                  <c:v>200</c:v>
                </c:pt>
                <c:pt idx="8">
                  <c:v>300</c:v>
                </c:pt>
                <c:pt idx="9">
                  <c:v>500</c:v>
                </c:pt>
                <c:pt idx="10">
                  <c:v>800</c:v>
                </c:pt>
                <c:pt idx="11">
                  <c:v>1000</c:v>
                </c:pt>
              </c:strCache>
            </c:strRef>
          </c:cat>
          <c:val>
            <c:numRef>
              <c:f>蜻蜓与普通模式镜像下载时间对比图!$B$2:$B$12</c:f>
              <c:numCache>
                <c:formatCode>General</c:formatCode>
                <c:ptCount val="11"/>
                <c:pt idx="0">
                  <c:v>65.0</c:v>
                </c:pt>
                <c:pt idx="1">
                  <c:v>68.4</c:v>
                </c:pt>
                <c:pt idx="2">
                  <c:v>69.3</c:v>
                </c:pt>
                <c:pt idx="3">
                  <c:v>69.5</c:v>
                </c:pt>
                <c:pt idx="4">
                  <c:v>81.7</c:v>
                </c:pt>
                <c:pt idx="5">
                  <c:v>110.306</c:v>
                </c:pt>
                <c:pt idx="6">
                  <c:v>156.525</c:v>
                </c:pt>
                <c:pt idx="7">
                  <c:v>196.9280000000001</c:v>
                </c:pt>
                <c:pt idx="8">
                  <c:v>285.8959999999996</c:v>
                </c:pt>
                <c:pt idx="9">
                  <c:v>434.8639999999996</c:v>
                </c:pt>
                <c:pt idx="10">
                  <c:v>663.8319999999985</c:v>
                </c:pt>
              </c:numCache>
            </c:numRef>
          </c:val>
          <c:smooth val="0"/>
          <c:extLst xmlns:c16r2="http://schemas.microsoft.com/office/drawing/2015/06/chart">
            <c:ext xmlns:c16="http://schemas.microsoft.com/office/drawing/2014/chart" uri="{C3380CC4-5D6E-409C-BE32-E72D297353CC}">
              <c16:uniqueId val="{00000002-F623-3C44-ACE8-8FCDC423CCA7}"/>
            </c:ext>
          </c:extLst>
        </c:ser>
        <c:ser>
          <c:idx val="0"/>
          <c:order val="1"/>
          <c:tx>
            <c:strRef>
              <c:f>蜻蜓与普通模式镜像下载时间对比图!$C$1</c:f>
              <c:strCache>
                <c:ptCount val="1"/>
                <c:pt idx="0">
                  <c:v>Dragonfly</c:v>
                </c:pt>
              </c:strCache>
            </c:strRef>
          </c:tx>
          <c:spPr>
            <a:ln w="31750"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500" b="0" i="0" u="none" strike="noStrike" kern="1200" baseline="0">
                    <a:solidFill>
                      <a:schemeClr val="tx2"/>
                    </a:solidFill>
                    <a:latin typeface="+mn-lt"/>
                    <a:ea typeface="+mn-ea"/>
                    <a:cs typeface="+mn-cs"/>
                  </a:defRPr>
                </a:pPr>
                <a:endParaRPr lang="zh-CN"/>
              </a:p>
            </c:txPr>
            <c:dLblPos val="ctr"/>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a:solidFill>
                        <a:schemeClr val="tx2">
                          <a:lumMod val="35000"/>
                          <a:lumOff val="65000"/>
                        </a:schemeClr>
                      </a:solidFill>
                    </a:ln>
                    <a:effectLst/>
                  </c:spPr>
                </c15:leaderLines>
              </c:ext>
            </c:extLst>
          </c:dLbls>
          <c:cat>
            <c:strRef>
              <c:f>蜻蜓与普通模式镜像下载时间对比图!$A$1:$A$12</c:f>
              <c:strCache>
                <c:ptCount val="12"/>
                <c:pt idx="0">
                  <c:v>Concurrency</c:v>
                </c:pt>
                <c:pt idx="1">
                  <c:v>1</c:v>
                </c:pt>
                <c:pt idx="2">
                  <c:v>5</c:v>
                </c:pt>
                <c:pt idx="3">
                  <c:v>10</c:v>
                </c:pt>
                <c:pt idx="4">
                  <c:v>20</c:v>
                </c:pt>
                <c:pt idx="5">
                  <c:v>50</c:v>
                </c:pt>
                <c:pt idx="6">
                  <c:v>100</c:v>
                </c:pt>
                <c:pt idx="7">
                  <c:v>200</c:v>
                </c:pt>
                <c:pt idx="8">
                  <c:v>300</c:v>
                </c:pt>
                <c:pt idx="9">
                  <c:v>500</c:v>
                </c:pt>
                <c:pt idx="10">
                  <c:v>800</c:v>
                </c:pt>
                <c:pt idx="11">
                  <c:v>1000</c:v>
                </c:pt>
              </c:strCache>
            </c:strRef>
          </c:cat>
          <c:val>
            <c:numRef>
              <c:f>蜻蜓与普通模式镜像下载时间对比图!$C$2:$C$12</c:f>
              <c:numCache>
                <c:formatCode>General</c:formatCode>
                <c:ptCount val="11"/>
                <c:pt idx="0">
                  <c:v>71.0</c:v>
                </c:pt>
                <c:pt idx="1">
                  <c:v>73.8</c:v>
                </c:pt>
                <c:pt idx="2">
                  <c:v>73.7</c:v>
                </c:pt>
                <c:pt idx="3">
                  <c:v>74.8</c:v>
                </c:pt>
                <c:pt idx="4">
                  <c:v>77.94000000000002</c:v>
                </c:pt>
                <c:pt idx="5">
                  <c:v>80.69</c:v>
                </c:pt>
                <c:pt idx="6">
                  <c:v>80.23</c:v>
                </c:pt>
                <c:pt idx="7">
                  <c:v>81.91000000000002</c:v>
                </c:pt>
                <c:pt idx="8">
                  <c:v>83.055</c:v>
                </c:pt>
                <c:pt idx="9">
                  <c:v>84.2</c:v>
                </c:pt>
                <c:pt idx="10">
                  <c:v>85.34500000000001</c:v>
                </c:pt>
              </c:numCache>
            </c:numRef>
          </c:val>
          <c:smooth val="0"/>
          <c:extLst xmlns:c16r2="http://schemas.microsoft.com/office/drawing/2015/06/chart">
            <c:ext xmlns:c16="http://schemas.microsoft.com/office/drawing/2014/chart" uri="{C3380CC4-5D6E-409C-BE32-E72D297353CC}">
              <c16:uniqueId val="{00000003-F623-3C44-ACE8-8FCDC423CCA7}"/>
            </c:ext>
          </c:extLst>
        </c:ser>
        <c:dLbls>
          <c:showLegendKey val="0"/>
          <c:showVal val="1"/>
          <c:showCatName val="0"/>
          <c:showSerName val="0"/>
          <c:showPercent val="0"/>
          <c:showBubbleSize val="0"/>
        </c:dLbls>
        <c:marker val="1"/>
        <c:smooth val="0"/>
        <c:axId val="-2116230232"/>
        <c:axId val="-2075183896"/>
      </c:lineChart>
      <c:catAx>
        <c:axId val="-2116230232"/>
        <c:scaling>
          <c:orientation val="minMax"/>
        </c:scaling>
        <c:delete val="0"/>
        <c:axPos val="b"/>
        <c:numFmt formatCode="General" sourceLinked="1"/>
        <c:majorTickMark val="out"/>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2"/>
                </a:solidFill>
                <a:latin typeface="+mn-lt"/>
                <a:ea typeface="+mn-ea"/>
                <a:cs typeface="+mn-cs"/>
              </a:defRPr>
            </a:pPr>
            <a:endParaRPr lang="zh-CN"/>
          </a:p>
        </c:txPr>
        <c:crossAx val="-2075183896"/>
        <c:crosses val="autoZero"/>
        <c:auto val="1"/>
        <c:lblAlgn val="ctr"/>
        <c:lblOffset val="100"/>
        <c:noMultiLvlLbl val="0"/>
      </c:catAx>
      <c:valAx>
        <c:axId val="-2075183896"/>
        <c:scaling>
          <c:orientation val="minMax"/>
        </c:scaling>
        <c:delete val="0"/>
        <c:axPos val="l"/>
        <c:majorGridlines>
          <c:spPr>
            <a:ln w="9525" cap="flat" cmpd="sng" algn="ctr">
              <a:solidFill>
                <a:schemeClr val="tx2">
                  <a:lumMod val="15000"/>
                  <a:lumOff val="85000"/>
                </a:schemeClr>
              </a:solidFill>
              <a:round/>
            </a:ln>
            <a:effectLst/>
          </c:spPr>
        </c:majorGridlines>
        <c:title>
          <c:tx>
            <c:rich>
              <a:bodyPr rot="-5400000" spcFirstLastPara="1" vertOverflow="ellipsis" vert="horz" wrap="square" anchor="ctr" anchorCtr="1"/>
              <a:lstStyle/>
              <a:p>
                <a:pPr>
                  <a:defRPr sz="1500" b="1" i="0" u="none" strike="noStrike" kern="1200" baseline="0">
                    <a:solidFill>
                      <a:schemeClr val="tx2"/>
                    </a:solidFill>
                    <a:latin typeface="+mn-lt"/>
                    <a:ea typeface="+mn-ea"/>
                    <a:cs typeface="+mn-cs"/>
                  </a:defRPr>
                </a:pPr>
                <a:r>
                  <a:rPr lang="en-US" altLang="zh-CN" sz="1500"/>
                  <a:t>Average Cost(seconds)</a:t>
                </a:r>
                <a:endParaRPr lang="zh-CN" altLang="en-US" sz="1500"/>
              </a:p>
            </c:rich>
          </c:tx>
          <c:layout/>
          <c:overlay val="0"/>
          <c:spPr>
            <a:noFill/>
            <a:ln>
              <a:noFill/>
            </a:ln>
            <a:effectLst/>
          </c:sp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500" b="0" i="0" u="none" strike="noStrike" kern="1200" baseline="0">
                <a:solidFill>
                  <a:schemeClr val="tx2"/>
                </a:solidFill>
                <a:latin typeface="+mn-lt"/>
                <a:ea typeface="+mn-ea"/>
                <a:cs typeface="+mn-cs"/>
              </a:defRPr>
            </a:pPr>
            <a:endParaRPr lang="zh-CN"/>
          </a:p>
        </c:txPr>
        <c:crossAx val="-21162302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000" b="0" i="0" u="none" strike="noStrike" kern="1200" baseline="0">
              <a:solidFill>
                <a:schemeClr val="tx2"/>
              </a:solidFill>
              <a:latin typeface="+mn-lt"/>
              <a:ea typeface="+mn-ea"/>
              <a:cs typeface="+mn-cs"/>
            </a:defRPr>
          </a:pPr>
          <a:endParaRPr lang="zh-CN"/>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solidFill>
      <a:schemeClr val="bg1"/>
    </a:solidFill>
    <a:ln w="9525" cap="flat" cmpd="sng" algn="ctr">
      <a:noFill/>
      <a:round/>
    </a:ln>
    <a:effectLst/>
  </c:spPr>
  <c:txPr>
    <a:bodyPr/>
    <a:lstStyle/>
    <a:p>
      <a:pPr>
        <a:defRPr/>
      </a:pPr>
      <a:endParaRPr lang="zh-CN"/>
    </a:p>
  </c:txPr>
  <c:externalData r:id="rId1">
    <c:autoUpdate val="0"/>
  </c:externalData>
</c:chartSpace>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6A880F-52EF-004B-8E19-F66AF8596903}" type="datetimeFigureOut">
              <a:rPr lang="en-US" smtClean="0"/>
              <a:pPr/>
              <a:t>19/5/17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5FDFE-5A0E-2F42-A26C-EB8D25A47FEF}" type="slidenum">
              <a:rPr lang="en-US" smtClean="0"/>
              <a:pPr/>
              <a:t>‹#›</a:t>
            </a:fld>
            <a:endParaRPr lang="en-US"/>
          </a:p>
        </p:txBody>
      </p:sp>
    </p:spTree>
    <p:extLst>
      <p:ext uri="{BB962C8B-B14F-4D97-AF65-F5344CB8AC3E}">
        <p14:creationId xmlns:p14="http://schemas.microsoft.com/office/powerpoint/2010/main" val="3781685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5FDFE-5A0E-2F42-A26C-EB8D25A47FEF}" type="slidenum">
              <a:rPr lang="en-US" smtClean="0"/>
              <a:pPr/>
              <a:t>1</a:t>
            </a:fld>
            <a:endParaRPr lang="en-US"/>
          </a:p>
        </p:txBody>
      </p:sp>
    </p:spTree>
    <p:extLst>
      <p:ext uri="{BB962C8B-B14F-4D97-AF65-F5344CB8AC3E}">
        <p14:creationId xmlns:p14="http://schemas.microsoft.com/office/powerpoint/2010/main" val="2296210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5FDFE-5A0E-2F42-A26C-EB8D25A47FEF}" type="slidenum">
              <a:rPr lang="en-US" smtClean="0"/>
              <a:pPr/>
              <a:t>2</a:t>
            </a:fld>
            <a:endParaRPr lang="en-US"/>
          </a:p>
        </p:txBody>
      </p:sp>
    </p:spTree>
    <p:extLst>
      <p:ext uri="{BB962C8B-B14F-4D97-AF65-F5344CB8AC3E}">
        <p14:creationId xmlns:p14="http://schemas.microsoft.com/office/powerpoint/2010/main" val="353672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9885FDFE-5A0E-2F42-A26C-EB8D25A47FEF}" type="slidenum">
              <a:rPr lang="en-US" smtClean="0"/>
              <a:pPr/>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kern="1200" dirty="0" smtClean="0">
                <a:solidFill>
                  <a:schemeClr val="tx1"/>
                </a:solidFill>
                <a:latin typeface="+mn-lt"/>
                <a:ea typeface="+mn-ea"/>
                <a:cs typeface="+mn-cs"/>
              </a:rPr>
              <a:t>Hello, everyone, I am the founder of dragonfly, leading the design and part of the development of dragonfly. Next, let me introduce the dragonfly’s current situation</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Dragonfly has been opened source for 18 months and has joined the CNCF Sandbox </a:t>
            </a:r>
            <a:r>
              <a:rPr lang="en-US" altLang="zh-CN" sz="1200" kern="1200" dirty="0" err="1" smtClean="0">
                <a:solidFill>
                  <a:schemeClr val="tx1"/>
                </a:solidFill>
                <a:latin typeface="+mn-lt"/>
                <a:ea typeface="+mn-ea"/>
                <a:cs typeface="+mn-cs"/>
              </a:rPr>
              <a:t>project.So</a:t>
            </a:r>
            <a:r>
              <a:rPr lang="en-US" altLang="zh-CN" sz="1200" kern="1200" dirty="0" smtClean="0">
                <a:solidFill>
                  <a:schemeClr val="tx1"/>
                </a:solidFill>
                <a:latin typeface="+mn-lt"/>
                <a:ea typeface="+mn-ea"/>
                <a:cs typeface="+mn-cs"/>
              </a:rPr>
              <a:t> what is its current situation?</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Okay</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Since dragonfly is a image distribution system</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there is no doubt that distribution efficiency is its first element. So let's start with a performance comparison</a:t>
            </a:r>
            <a:endParaRPr lang="zh-CN" altLang="en-US" dirty="0"/>
          </a:p>
        </p:txBody>
      </p:sp>
      <p:sp>
        <p:nvSpPr>
          <p:cNvPr id="4" name="灯片编号占位符 3"/>
          <p:cNvSpPr>
            <a:spLocks noGrp="1"/>
          </p:cNvSpPr>
          <p:nvPr>
            <p:ph type="sldNum" sz="quarter" idx="10"/>
          </p:nvPr>
        </p:nvSpPr>
        <p:spPr/>
        <p:txBody>
          <a:bodyPr/>
          <a:lstStyle/>
          <a:p>
            <a:fld id="{9885FDFE-5A0E-2F42-A26C-EB8D25A47FEF}" type="slidenum">
              <a:rPr lang="en-US" smtClean="0"/>
              <a:pPr/>
              <a:t>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On the left is the testing conditions</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There are two VMs running server, which is </a:t>
            </a:r>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mentioned later. Server configuration is 24core 64GB, </a:t>
            </a:r>
            <a:r>
              <a:rPr lang="en-US" altLang="zh-CN" sz="1200" kern="1200" dirty="0" err="1" smtClean="0">
                <a:solidFill>
                  <a:schemeClr val="tx1"/>
                </a:solidFill>
                <a:latin typeface="+mn-lt"/>
                <a:ea typeface="+mn-ea"/>
                <a:cs typeface="+mn-cs"/>
              </a:rPr>
              <a:t>ssd</a:t>
            </a:r>
            <a:r>
              <a:rPr lang="en-US" altLang="zh-CN" sz="1200" kern="1200" dirty="0" smtClean="0">
                <a:solidFill>
                  <a:schemeClr val="tx1"/>
                </a:solidFill>
                <a:latin typeface="+mn-lt"/>
                <a:ea typeface="+mn-ea"/>
                <a:cs typeface="+mn-cs"/>
              </a:rPr>
              <a:t>, gigabit </a:t>
            </a:r>
            <a:r>
              <a:rPr lang="en-US" altLang="zh-CN" sz="1200" kern="1200" dirty="0" err="1" smtClean="0">
                <a:solidFill>
                  <a:schemeClr val="tx1"/>
                </a:solidFill>
                <a:latin typeface="+mn-lt"/>
                <a:ea typeface="+mn-ea"/>
                <a:cs typeface="+mn-cs"/>
              </a:rPr>
              <a:t>ethernet</a:t>
            </a:r>
            <a:r>
              <a:rPr lang="en-US" altLang="zh-CN" sz="1200" kern="1200" dirty="0" smtClean="0">
                <a:solidFill>
                  <a:schemeClr val="tx1"/>
                </a:solidFill>
                <a:latin typeface="+mn-lt"/>
                <a:ea typeface="+mn-ea"/>
                <a:cs typeface="+mn-cs"/>
              </a:rPr>
              <a:t>. There are 200 virtual machines as clients, which are configured as 4core 8GB and hundred megabit </a:t>
            </a:r>
            <a:r>
              <a:rPr lang="en-US" altLang="zh-CN" sz="1200" kern="1200" dirty="0" err="1" smtClean="0">
                <a:solidFill>
                  <a:schemeClr val="tx1"/>
                </a:solidFill>
                <a:latin typeface="+mn-lt"/>
                <a:ea typeface="+mn-ea"/>
                <a:cs typeface="+mn-cs"/>
              </a:rPr>
              <a:t>ethernet</a:t>
            </a:r>
            <a:r>
              <a:rPr lang="en-US" altLang="zh-CN" sz="1200" kern="1200" dirty="0" smtClean="0">
                <a:solidFill>
                  <a:schemeClr val="tx1"/>
                </a:solidFill>
                <a:latin typeface="+mn-lt"/>
                <a:ea typeface="+mn-ea"/>
                <a:cs typeface="+mn-cs"/>
              </a:rPr>
              <a:t>. The image size tested is 750MB</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On the right is performance comparison data</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X-axis is the number of parallel downloads, Y-axis is the average download time</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The orange curve represents the average time spent using dragonfly to download image. It can be clearly seen that when using dragonfly to download images, with the expansion of download scale, download time is still very stable, basically maintained at about 80 seconds. After calculation, the whole download process makes full use of the client's network bandwidth, about 90% bandwidth.  It also shows that dragonfly's P2P effect is very remarkable. Ok, let’s see he green curve, it indicates the download time required with the native mode, that is, to download the image directly from Registry. It is obvious that download time increases exponentially as the scale increases. At the same time, when the scale reaches a certain level, registry will go down. which leads to the failure of download, but using dragonfly doesn't have this problem. Because only the </a:t>
            </a:r>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downloads image just once from registry to make the initial seed for the client to use. It can also provide CDN cache for subsequent downloads.</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From the above data, we have good reason to believe that dragonfly can completely solve the problems about efficiency and stability at large-scale image distribution. At the same time, the use of dragonfly will not bring any intrusive modification to the container engine</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image registry</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 </a:t>
            </a:r>
            <a:r>
              <a:rPr lang="en-US" altLang="zh-CN" sz="1200" kern="1200" dirty="0" err="1" smtClean="0">
                <a:solidFill>
                  <a:schemeClr val="tx1"/>
                </a:solidFill>
                <a:latin typeface="+mn-lt"/>
                <a:ea typeface="+mn-ea"/>
                <a:cs typeface="+mn-cs"/>
              </a:rPr>
              <a:t>kubernetes</a:t>
            </a:r>
            <a:r>
              <a:rPr lang="en-US" altLang="zh-CN" sz="1200" kern="1200" dirty="0" smtClean="0">
                <a:solidFill>
                  <a:schemeClr val="tx1"/>
                </a:solidFill>
                <a:latin typeface="+mn-lt"/>
                <a:ea typeface="+mn-ea"/>
                <a:cs typeface="+mn-cs"/>
              </a:rPr>
              <a:t> and so on. Of course, dragonfly also supports integration with related systems in order to generate more "chemical reactions" and further enhance its distribution capability.</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Okay, just now we've learned that dragonfly has a very powerful capability to distribute image, which can completely solve the image distribution problem in the production environment. So what is the status of dragonfly in the open source community?</a:t>
            </a:r>
            <a:endParaRPr kumimoji="1" lang="zh-CN" altLang="en-US" dirty="0"/>
          </a:p>
        </p:txBody>
      </p:sp>
      <p:sp>
        <p:nvSpPr>
          <p:cNvPr id="4" name="幻灯片编号占位符 3"/>
          <p:cNvSpPr>
            <a:spLocks noGrp="1"/>
          </p:cNvSpPr>
          <p:nvPr>
            <p:ph type="sldNum" sz="quarter" idx="10"/>
          </p:nvPr>
        </p:nvSpPr>
        <p:spPr/>
        <p:txBody>
          <a:bodyPr/>
          <a:lstStyle/>
          <a:p>
            <a:fld id="{9885FDFE-5A0E-2F42-A26C-EB8D25A47FEF}" type="slidenum">
              <a:rPr lang="en-US" smtClean="0"/>
              <a:pPr/>
              <a:t>8</a:t>
            </a:fld>
            <a:endParaRPr lang="en-US"/>
          </a:p>
        </p:txBody>
      </p:sp>
    </p:spTree>
    <p:extLst>
      <p:ext uri="{BB962C8B-B14F-4D97-AF65-F5344CB8AC3E}">
        <p14:creationId xmlns:p14="http://schemas.microsoft.com/office/powerpoint/2010/main" val="5051169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At present, more than 50 companies have become </a:t>
            </a:r>
            <a:r>
              <a:rPr lang="en-US" altLang="zh-CN" sz="1200" kern="1200" dirty="0" err="1" smtClean="0">
                <a:solidFill>
                  <a:schemeClr val="tx1"/>
                </a:solidFill>
                <a:latin typeface="+mn-lt"/>
                <a:ea typeface="+mn-ea"/>
                <a:cs typeface="+mn-cs"/>
              </a:rPr>
              <a:t>Adoptor</a:t>
            </a:r>
            <a:r>
              <a:rPr lang="en-US" altLang="zh-CN" sz="1200" kern="1200" dirty="0" smtClean="0">
                <a:solidFill>
                  <a:schemeClr val="tx1"/>
                </a:solidFill>
                <a:latin typeface="+mn-lt"/>
                <a:ea typeface="+mn-ea"/>
                <a:cs typeface="+mn-cs"/>
              </a:rPr>
              <a:t> of dragonfly, including China Mobile</a:t>
            </a:r>
            <a:r>
              <a:rPr lang="zh-CN" altLang="en-US"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Huawei</a:t>
            </a:r>
            <a:r>
              <a:rPr lang="zh-CN" altLang="en-US" sz="1200" kern="1200" dirty="0" smtClean="0">
                <a:solidFill>
                  <a:schemeClr val="tx1"/>
                </a:solidFill>
                <a:latin typeface="+mn-lt"/>
                <a:ea typeface="+mn-ea"/>
                <a:cs typeface="+mn-cs"/>
              </a:rPr>
              <a:t>、</a:t>
            </a:r>
            <a:r>
              <a:rPr lang="en-US" altLang="zh-CN" sz="1200" kern="1200" dirty="0" err="1" smtClean="0">
                <a:solidFill>
                  <a:schemeClr val="tx1"/>
                </a:solidFill>
                <a:latin typeface="+mn-lt"/>
                <a:ea typeface="+mn-ea"/>
                <a:cs typeface="+mn-cs"/>
              </a:rPr>
              <a:t>DiDi</a:t>
            </a:r>
            <a:r>
              <a:rPr lang="zh-CN" altLang="en-US" sz="1200" kern="1200" dirty="0" smtClean="0">
                <a:solidFill>
                  <a:schemeClr val="tx1"/>
                </a:solidFill>
                <a:latin typeface="+mn-lt"/>
                <a:ea typeface="+mn-ea"/>
                <a:cs typeface="+mn-cs"/>
              </a:rPr>
              <a:t>、</a:t>
            </a:r>
            <a:r>
              <a:rPr lang="en-US" altLang="zh-CN" sz="1200" kern="1200" dirty="0" err="1" smtClean="0">
                <a:solidFill>
                  <a:schemeClr val="tx1"/>
                </a:solidFill>
                <a:latin typeface="+mn-lt"/>
                <a:ea typeface="+mn-ea"/>
                <a:cs typeface="+mn-cs"/>
              </a:rPr>
              <a:t>Lazada</a:t>
            </a:r>
            <a:r>
              <a:rPr lang="zh-CN" altLang="en-US" sz="1200" kern="1200" dirty="0" smtClean="0">
                <a:solidFill>
                  <a:schemeClr val="tx1"/>
                </a:solidFill>
                <a:latin typeface="+mn-lt"/>
                <a:ea typeface="+mn-ea"/>
                <a:cs typeface="+mn-cs"/>
              </a:rPr>
              <a:t>、</a:t>
            </a:r>
            <a:r>
              <a:rPr lang="en-US" altLang="zh-CN" sz="1200" kern="1200" dirty="0" err="1" smtClean="0">
                <a:solidFill>
                  <a:schemeClr val="tx1"/>
                </a:solidFill>
                <a:latin typeface="+mn-lt"/>
                <a:ea typeface="+mn-ea"/>
                <a:cs typeface="+mn-cs"/>
              </a:rPr>
              <a:t>JFrog</a:t>
            </a:r>
            <a:r>
              <a:rPr lang="zh-CN" altLang="en-US" sz="1200" kern="1200" dirty="0" smtClean="0">
                <a:solidFill>
                  <a:schemeClr val="tx1"/>
                </a:solidFill>
                <a:latin typeface="+mn-lt"/>
                <a:ea typeface="+mn-ea"/>
                <a:cs typeface="+mn-cs"/>
              </a:rPr>
              <a:t>、</a:t>
            </a:r>
            <a:r>
              <a:rPr lang="en-US" altLang="zh-CN" sz="1200" kern="1200" dirty="0" err="1" smtClean="0">
                <a:solidFill>
                  <a:schemeClr val="tx1"/>
                </a:solidFill>
                <a:latin typeface="+mn-lt"/>
                <a:ea typeface="+mn-ea"/>
                <a:cs typeface="+mn-cs"/>
              </a:rPr>
              <a:t>IFlyTek</a:t>
            </a:r>
            <a:r>
              <a:rPr lang="en-US" altLang="zh-CN" sz="1200" kern="1200" dirty="0" smtClean="0">
                <a:solidFill>
                  <a:schemeClr val="tx1"/>
                </a:solidFill>
                <a:latin typeface="+mn-lt"/>
                <a:ea typeface="+mn-ea"/>
                <a:cs typeface="+mn-cs"/>
              </a:rPr>
              <a:t> and so on</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Dragonfly currently have more than 3400 Stars on </a:t>
            </a:r>
            <a:r>
              <a:rPr lang="en-US" altLang="zh-CN" sz="1200" kern="1200" dirty="0" err="1" smtClean="0">
                <a:solidFill>
                  <a:schemeClr val="tx1"/>
                </a:solidFill>
                <a:latin typeface="+mn-lt"/>
                <a:ea typeface="+mn-ea"/>
                <a:cs typeface="+mn-cs"/>
              </a:rPr>
              <a:t>Github</a:t>
            </a:r>
            <a:r>
              <a:rPr lang="en-US" altLang="zh-CN" sz="1200" kern="1200" dirty="0" smtClean="0">
                <a:solidFill>
                  <a:schemeClr val="tx1"/>
                </a:solidFill>
                <a:latin typeface="+mn-lt"/>
                <a:ea typeface="+mn-ea"/>
                <a:cs typeface="+mn-cs"/>
              </a:rPr>
              <a:t>, as well as six Maintainers and 32 Contributors.</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In addition to </a:t>
            </a:r>
            <a:r>
              <a:rPr lang="en-US" altLang="zh-CN" sz="1200" kern="1200" dirty="0" err="1" smtClean="0">
                <a:solidFill>
                  <a:schemeClr val="tx1"/>
                </a:solidFill>
                <a:latin typeface="+mn-lt"/>
                <a:ea typeface="+mn-ea"/>
                <a:cs typeface="+mn-cs"/>
              </a:rPr>
              <a:t>Github</a:t>
            </a:r>
            <a:r>
              <a:rPr lang="en-US" altLang="zh-CN" sz="1200" kern="1200" dirty="0" smtClean="0">
                <a:solidFill>
                  <a:schemeClr val="tx1"/>
                </a:solidFill>
                <a:latin typeface="+mn-lt"/>
                <a:ea typeface="+mn-ea"/>
                <a:cs typeface="+mn-cs"/>
              </a:rPr>
              <a:t>, we also have a variety of community discussion channels, such as </a:t>
            </a:r>
            <a:r>
              <a:rPr lang="en-US" altLang="zh-CN" sz="1200" kern="1200" dirty="0" err="1" smtClean="0">
                <a:solidFill>
                  <a:schemeClr val="tx1"/>
                </a:solidFill>
                <a:latin typeface="+mn-lt"/>
                <a:ea typeface="+mn-ea"/>
                <a:cs typeface="+mn-cs"/>
              </a:rPr>
              <a:t>Gitter</a:t>
            </a:r>
            <a:r>
              <a:rPr lang="en-US" altLang="zh-CN" sz="1200" kern="1200" dirty="0" smtClean="0">
                <a:solidFill>
                  <a:schemeClr val="tx1"/>
                </a:solidFill>
                <a:latin typeface="+mn-lt"/>
                <a:ea typeface="+mn-ea"/>
                <a:cs typeface="+mn-cs"/>
              </a:rPr>
              <a:t>, </a:t>
            </a:r>
            <a:r>
              <a:rPr lang="en-US" altLang="zh-CN" sz="1200" kern="1200" dirty="0" err="1" smtClean="0">
                <a:solidFill>
                  <a:schemeClr val="tx1"/>
                </a:solidFill>
                <a:latin typeface="+mn-lt"/>
                <a:ea typeface="+mn-ea"/>
                <a:cs typeface="+mn-cs"/>
              </a:rPr>
              <a:t>DingTalk</a:t>
            </a:r>
            <a:r>
              <a:rPr lang="en-US" altLang="zh-CN" sz="1200" kern="1200" dirty="0" smtClean="0">
                <a:solidFill>
                  <a:schemeClr val="tx1"/>
                </a:solidFill>
                <a:latin typeface="+mn-lt"/>
                <a:ea typeface="+mn-ea"/>
                <a:cs typeface="+mn-cs"/>
              </a:rPr>
              <a:t> and </a:t>
            </a:r>
            <a:r>
              <a:rPr lang="en-US" altLang="zh-CN" sz="1200" kern="1200" dirty="0" err="1" smtClean="0">
                <a:solidFill>
                  <a:schemeClr val="tx1"/>
                </a:solidFill>
                <a:latin typeface="+mn-lt"/>
                <a:ea typeface="+mn-ea"/>
                <a:cs typeface="+mn-cs"/>
              </a:rPr>
              <a:t>WeChat</a:t>
            </a:r>
            <a:r>
              <a:rPr lang="en-US" altLang="zh-CN" sz="1200" kern="1200" dirty="0" smtClean="0">
                <a:solidFill>
                  <a:schemeClr val="tx1"/>
                </a:solidFill>
                <a:latin typeface="+mn-lt"/>
                <a:ea typeface="+mn-ea"/>
                <a:cs typeface="+mn-cs"/>
              </a:rPr>
              <a:t>.</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Dragonfly is currently doing refactor using </a:t>
            </a:r>
            <a:r>
              <a:rPr lang="en-US" altLang="zh-CN" sz="1200" kern="1200" dirty="0" err="1" smtClean="0">
                <a:solidFill>
                  <a:schemeClr val="tx1"/>
                </a:solidFill>
                <a:latin typeface="+mn-lt"/>
                <a:ea typeface="+mn-ea"/>
                <a:cs typeface="+mn-cs"/>
              </a:rPr>
              <a:t>Golang</a:t>
            </a:r>
            <a:r>
              <a:rPr lang="en-US" altLang="zh-CN" sz="1200" kern="1200" dirty="0" smtClean="0">
                <a:solidFill>
                  <a:schemeClr val="tx1"/>
                </a:solidFill>
                <a:latin typeface="+mn-lt"/>
                <a:ea typeface="+mn-ea"/>
                <a:cs typeface="+mn-cs"/>
              </a:rPr>
              <a:t> and is planning many new features. We warmly welcome interested people to join us to make dragonfly stronger and stronger.</a:t>
            </a:r>
          </a:p>
          <a:p>
            <a:endParaRPr kumimoji="1"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We have just introduced the current situation of dragonfly development in the community. Next, let's focus on the main principles and core architecture of dragonfly. I believe you will be more interested in this aspect.</a:t>
            </a:r>
            <a:endParaRPr kumimoji="1" lang="en-US" altLang="zh-CN" sz="1200" kern="1200" dirty="0" smtClean="0">
              <a:solidFill>
                <a:schemeClr val="tx1"/>
              </a:solidFill>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9885FDFE-5A0E-2F42-A26C-EB8D25A47FEF}" type="slidenum">
              <a:rPr lang="en-US" smtClean="0"/>
              <a:pPr/>
              <a:t>9</a:t>
            </a:fld>
            <a:endParaRPr lang="en-US"/>
          </a:p>
        </p:txBody>
      </p:sp>
    </p:spTree>
    <p:extLst>
      <p:ext uri="{BB962C8B-B14F-4D97-AF65-F5344CB8AC3E}">
        <p14:creationId xmlns:p14="http://schemas.microsoft.com/office/powerpoint/2010/main" val="32274904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latin typeface="+mn-lt"/>
                <a:ea typeface="+mn-ea"/>
                <a:cs typeface="+mn-cs"/>
              </a:rPr>
              <a:t>First, let's briefly analyze the process of image distribution using dragonfly P2P mechanism.</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dragonfly client is installed on each Node, which is configured as a download proxy for the container engine</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When the container engine executes the PULL Image command, the download request enters the proxy, which is the dragonfly client. Then the dragonfly client attains the download </a:t>
            </a:r>
            <a:r>
              <a:rPr lang="en-US" altLang="zh-CN" sz="1200" kern="1200" dirty="0" err="1" smtClean="0">
                <a:solidFill>
                  <a:schemeClr val="tx1"/>
                </a:solidFill>
                <a:latin typeface="+mn-lt"/>
                <a:ea typeface="+mn-ea"/>
                <a:cs typeface="+mn-cs"/>
              </a:rPr>
              <a:t>url</a:t>
            </a:r>
            <a:r>
              <a:rPr lang="en-US" altLang="zh-CN" sz="1200" kern="1200" dirty="0" smtClean="0">
                <a:solidFill>
                  <a:schemeClr val="tx1"/>
                </a:solidFill>
                <a:latin typeface="+mn-lt"/>
                <a:ea typeface="+mn-ea"/>
                <a:cs typeface="+mn-cs"/>
              </a:rPr>
              <a:t> of a image layer and </a:t>
            </a:r>
            <a:r>
              <a:rPr lang="en-US" altLang="zh-CN" sz="1200" kern="1200" dirty="0" err="1" smtClean="0">
                <a:solidFill>
                  <a:schemeClr val="tx1"/>
                </a:solidFill>
                <a:latin typeface="+mn-lt"/>
                <a:ea typeface="+mn-ea"/>
                <a:cs typeface="+mn-cs"/>
              </a:rPr>
              <a:t>requestes</a:t>
            </a:r>
            <a:r>
              <a:rPr lang="en-US" altLang="zh-CN" sz="1200" kern="1200" dirty="0" smtClean="0">
                <a:solidFill>
                  <a:schemeClr val="tx1"/>
                </a:solidFill>
                <a:latin typeface="+mn-lt"/>
                <a:ea typeface="+mn-ea"/>
                <a:cs typeface="+mn-cs"/>
              </a:rPr>
              <a:t> the </a:t>
            </a:r>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with that </a:t>
            </a:r>
            <a:r>
              <a:rPr lang="en-US" altLang="zh-CN" sz="1200" kern="1200" dirty="0" err="1" smtClean="0">
                <a:solidFill>
                  <a:schemeClr val="tx1"/>
                </a:solidFill>
                <a:latin typeface="+mn-lt"/>
                <a:ea typeface="+mn-ea"/>
                <a:cs typeface="+mn-cs"/>
              </a:rPr>
              <a:t>url</a:t>
            </a:r>
            <a:r>
              <a:rPr lang="en-US" altLang="zh-CN" sz="1200" kern="1200" dirty="0" smtClean="0">
                <a:solidFill>
                  <a:schemeClr val="tx1"/>
                </a:solidFill>
                <a:latin typeface="+mn-lt"/>
                <a:ea typeface="+mn-ea"/>
                <a:cs typeface="+mn-cs"/>
              </a:rPr>
              <a:t> and some other information.</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When the super node receives the registration request from the client, it will add the client to a certain P2P network, which is composed of multiple clients downloading the same image layer.</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At the same time, the </a:t>
            </a:r>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will synchronize the image from registry at most once. In the process of synchronization, every block downloaded will generate a block seed in the local storage, which can be immediately spread between multiple clients.</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When the client finishes all the pieces of a layer, the container engine will copy the layer from the client to the local image store via local http request. We are also planning to further accelerate the download by streaming mode to avoid disk IO and copying on the client side.</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The download of each layer of the image as shown above, and when all the layers needed for the image are downloaded, then the Pull command is executed  successfully.</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If there are other nodes that will need to download the same image afterwards, because the previous one has been cached by CDN, the seed in cache can be directly used for block propagation, without synchronizing the image from registry and making the seed again, so the download rate will be faster than the previous one.</a:t>
            </a: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Okay, I believe everyone already knows more about dragonfly. Finally, I'd like to introduce the core architecture of dragonfly, that is, </a:t>
            </a:r>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architecture</a:t>
            </a:r>
            <a:endParaRPr kumimoji="1" lang="zh-CN" altLang="en-US" dirty="0"/>
          </a:p>
        </p:txBody>
      </p:sp>
      <p:sp>
        <p:nvSpPr>
          <p:cNvPr id="4" name="幻灯片编号占位符 3"/>
          <p:cNvSpPr>
            <a:spLocks noGrp="1"/>
          </p:cNvSpPr>
          <p:nvPr>
            <p:ph type="sldNum" sz="quarter" idx="10"/>
          </p:nvPr>
        </p:nvSpPr>
        <p:spPr/>
        <p:txBody>
          <a:bodyPr/>
          <a:lstStyle/>
          <a:p>
            <a:fld id="{9885FDFE-5A0E-2F42-A26C-EB8D25A47FEF}" type="slidenum">
              <a:rPr lang="en-US" smtClean="0"/>
              <a:pPr/>
              <a:t>10</a:t>
            </a:fld>
            <a:endParaRPr lang="en-US"/>
          </a:p>
        </p:txBody>
      </p:sp>
    </p:spTree>
    <p:extLst>
      <p:ext uri="{BB962C8B-B14F-4D97-AF65-F5344CB8AC3E}">
        <p14:creationId xmlns:p14="http://schemas.microsoft.com/office/powerpoint/2010/main" val="25478230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sz="1200" kern="1200" dirty="0" smtClean="0">
                <a:solidFill>
                  <a:schemeClr val="tx1"/>
                </a:solidFill>
                <a:latin typeface="+mn-lt"/>
                <a:ea typeface="+mn-ea"/>
                <a:cs typeface="+mn-cs"/>
              </a:rPr>
              <a:t>By introducing the </a:t>
            </a:r>
            <a:r>
              <a:rPr lang="en-US" altLang="zh-CN" sz="1200" kern="1200" dirty="0" err="1" smtClean="0">
                <a:solidFill>
                  <a:schemeClr val="tx1"/>
                </a:solidFill>
                <a:latin typeface="+mn-lt"/>
                <a:ea typeface="+mn-ea"/>
                <a:cs typeface="+mn-cs"/>
              </a:rPr>
              <a:t>SuperNode's</a:t>
            </a:r>
            <a:r>
              <a:rPr lang="en-US" altLang="zh-CN" sz="1200" kern="1200" dirty="0" smtClean="0">
                <a:solidFill>
                  <a:schemeClr val="tx1"/>
                </a:solidFill>
                <a:latin typeface="+mn-lt"/>
                <a:ea typeface="+mn-ea"/>
                <a:cs typeface="+mn-cs"/>
              </a:rPr>
              <a:t> architecture, you will understand how dragonfly do its best to improve the image download rate and save network traffic.</a:t>
            </a:r>
          </a:p>
          <a:p>
            <a:endParaRPr lang="en-US" altLang="zh-CN" sz="1200" kern="1200" dirty="0" smtClean="0">
              <a:solidFill>
                <a:schemeClr val="tx1"/>
              </a:solidFill>
              <a:latin typeface="+mn-lt"/>
              <a:ea typeface="+mn-ea"/>
              <a:cs typeface="+mn-cs"/>
            </a:endParaRPr>
          </a:p>
          <a:p>
            <a:r>
              <a:rPr lang="en-US" altLang="zh-CN" sz="1200" kern="1200" dirty="0" err="1" smtClean="0">
                <a:solidFill>
                  <a:schemeClr val="tx1"/>
                </a:solidFill>
                <a:latin typeface="+mn-lt"/>
                <a:ea typeface="+mn-ea"/>
                <a:cs typeface="+mn-cs"/>
              </a:rPr>
              <a:t>SuperNode</a:t>
            </a:r>
            <a:r>
              <a:rPr lang="en-US" altLang="zh-CN" sz="1200" kern="1200" dirty="0" smtClean="0">
                <a:solidFill>
                  <a:schemeClr val="tx1"/>
                </a:solidFill>
                <a:latin typeface="+mn-lt"/>
                <a:ea typeface="+mn-ea"/>
                <a:cs typeface="+mn-cs"/>
              </a:rPr>
              <a:t> is mainly composed of five modules, including P2P scheduler, CDN management, transmission controller, data preheater and storage management.</a:t>
            </a:r>
          </a:p>
          <a:p>
            <a:endParaRPr lang="en-US" altLang="zh-CN" sz="1200" kern="1200" dirty="0" smtClean="0">
              <a:solidFill>
                <a:schemeClr val="tx1"/>
              </a:solidFill>
              <a:latin typeface="+mn-lt"/>
              <a:ea typeface="+mn-ea"/>
              <a:cs typeface="+mn-cs"/>
            </a:endParaRPr>
          </a:p>
          <a:p>
            <a:r>
              <a:rPr lang="mr-IN" altLang="zh-CN" sz="1200" kern="1200" dirty="0" smtClean="0">
                <a:solidFill>
                  <a:schemeClr val="tx1"/>
                </a:solidFill>
                <a:latin typeface="+mn-lt"/>
                <a:ea typeface="+mn-ea"/>
                <a:cs typeface="+mn-cs"/>
              </a:rPr>
              <a:t>……</a:t>
            </a:r>
            <a:r>
              <a:rPr lang="en-US" altLang="zh-CN" sz="1200" kern="1200" dirty="0" smtClean="0">
                <a:solidFill>
                  <a:schemeClr val="tx1"/>
                </a:solidFill>
                <a:latin typeface="+mn-lt"/>
                <a:ea typeface="+mn-ea"/>
                <a:cs typeface="+mn-cs"/>
              </a:rPr>
              <a:t> </a:t>
            </a:r>
            <a:r>
              <a:rPr lang="en-US" altLang="zh-CN" sz="1200" kern="1200" dirty="0" err="1" smtClean="0">
                <a:solidFill>
                  <a:schemeClr val="tx1"/>
                </a:solidFill>
                <a:latin typeface="+mn-lt"/>
                <a:ea typeface="+mn-ea"/>
                <a:cs typeface="+mn-cs"/>
              </a:rPr>
              <a:t>balabala</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Okay, here's the status of dragonfly. Next, Let Allen continues with the following introduction</a:t>
            </a:r>
            <a:endParaRPr lang="zh-CN" altLang="en-US" sz="1200" dirty="0"/>
          </a:p>
        </p:txBody>
      </p:sp>
      <p:sp>
        <p:nvSpPr>
          <p:cNvPr id="4" name="灯片编号占位符 3"/>
          <p:cNvSpPr>
            <a:spLocks noGrp="1"/>
          </p:cNvSpPr>
          <p:nvPr>
            <p:ph type="sldNum" sz="quarter" idx="10"/>
          </p:nvPr>
        </p:nvSpPr>
        <p:spPr/>
        <p:txBody>
          <a:bodyPr/>
          <a:lstStyle/>
          <a:p>
            <a:fld id="{9885FDFE-5A0E-2F42-A26C-EB8D25A47FEF}" type="slidenum">
              <a:rPr lang="en-US" smtClean="0"/>
              <a:pPr/>
              <a:t>11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1872CDEC-C142-F347-B950-52FA932961B6}"/>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C0749FDC-46CA-0C42-A4A0-9E04E83F32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E064693B-AFE7-C64C-814F-02A8CA05F4F8}"/>
              </a:ext>
            </a:extLst>
          </p:cNvPr>
          <p:cNvSpPr>
            <a:spLocks noGrp="1"/>
          </p:cNvSpPr>
          <p:nvPr>
            <p:ph type="sldNum" sz="quarter" idx="12"/>
          </p:nvPr>
        </p:nvSpPr>
        <p:spPr/>
        <p:txBody>
          <a:bodyPr/>
          <a:lstStyle/>
          <a:p>
            <a:fld id="{C877DF72-A10E-0444-B14C-C16577D490DE}" type="slidenum">
              <a:rPr lang="en-US" smtClean="0"/>
              <a:pPr/>
              <a:t>‹#›</a:t>
            </a:fld>
            <a:endParaRPr lang="en-US"/>
          </a:p>
        </p:txBody>
      </p:sp>
      <p:pic>
        <p:nvPicPr>
          <p:cNvPr id="8" name="Picture 7">
            <a:extLst>
              <a:ext uri="{FF2B5EF4-FFF2-40B4-BE49-F238E27FC236}">
                <a16:creationId xmlns="" xmlns:a16="http://schemas.microsoft.com/office/drawing/2014/main" id="{04B6A724-FB55-3E4B-AC0D-DFD03E1EA738}"/>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2" name="Picture 11">
            <a:extLst>
              <a:ext uri="{FF2B5EF4-FFF2-40B4-BE49-F238E27FC236}">
                <a16:creationId xmlns="" xmlns:a16="http://schemas.microsoft.com/office/drawing/2014/main" id="{93BBC935-8BBF-994B-BD0D-55D9207345AF}"/>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67303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F5ACFE8-F2D4-7549-A719-73020DE5FC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55CD2E4F-2F48-044C-913A-B9394FF50D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AC54E17-11CC-D341-A336-64DFAB2E5D7B}"/>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EAE0C354-28CE-F143-BC5E-2A83BCCC5A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FA9E2A8C-F36C-024B-83B7-305277ED98B7}"/>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4220213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75F30644-4308-D642-B8C0-D16EBB9FCD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231132F3-A9C2-E74E-90EC-3B54E6C29F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46FFC22D-A445-0846-9743-4D0E9890EBAD}"/>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D658CECC-35F1-DB4E-8350-F06506C6BA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990C1B6-B129-474C-8E37-2DA05F1A6287}"/>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688122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BCDDBF4F-4E05-9744-9AE8-019472FC7F57}"/>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3E65C343-E91F-644C-9619-3B2FE314D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43B1C76-DD71-8E4C-8FC8-08C45C171C50}"/>
              </a:ext>
            </a:extLst>
          </p:cNvPr>
          <p:cNvSpPr>
            <a:spLocks noGrp="1"/>
          </p:cNvSpPr>
          <p:nvPr>
            <p:ph type="sldNum" sz="quarter" idx="12"/>
          </p:nvPr>
        </p:nvSpPr>
        <p:spPr/>
        <p:txBody>
          <a:bodyPr/>
          <a:lstStyle/>
          <a:p>
            <a:fld id="{C877DF72-A10E-0444-B14C-C16577D490DE}" type="slidenum">
              <a:rPr lang="en-US" smtClean="0"/>
              <a:pPr/>
              <a:t>‹#›</a:t>
            </a:fld>
            <a:endParaRPr lang="en-US"/>
          </a:p>
        </p:txBody>
      </p:sp>
      <p:pic>
        <p:nvPicPr>
          <p:cNvPr id="8" name="Picture 7">
            <a:extLst>
              <a:ext uri="{FF2B5EF4-FFF2-40B4-BE49-F238E27FC236}">
                <a16:creationId xmlns="" xmlns:a16="http://schemas.microsoft.com/office/drawing/2014/main" id="{2109BF67-36F2-5245-9B8E-F1264D9787B0}"/>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2" name="Picture 11">
            <a:extLst>
              <a:ext uri="{FF2B5EF4-FFF2-40B4-BE49-F238E27FC236}">
                <a16:creationId xmlns="" xmlns:a16="http://schemas.microsoft.com/office/drawing/2014/main" id="{E49B51B9-7951-D34A-9A4D-882110EC7A4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44543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 xmlns:a16="http://schemas.microsoft.com/office/drawing/2014/main" id="{D4BA7B96-4632-A444-9224-1C60B5C14D9F}"/>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CEA4F78C-652A-C844-8347-ACED674C4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D721B9E-638D-3448-ADA0-DB75CA587CC1}"/>
              </a:ext>
            </a:extLst>
          </p:cNvPr>
          <p:cNvSpPr>
            <a:spLocks noGrp="1"/>
          </p:cNvSpPr>
          <p:nvPr>
            <p:ph type="sldNum" sz="quarter" idx="12"/>
          </p:nvPr>
        </p:nvSpPr>
        <p:spPr/>
        <p:txBody>
          <a:bodyPr/>
          <a:lstStyle/>
          <a:p>
            <a:fld id="{C877DF72-A10E-0444-B14C-C16577D490DE}" type="slidenum">
              <a:rPr lang="en-US" smtClean="0"/>
              <a:pPr/>
              <a:t>‹#›</a:t>
            </a:fld>
            <a:endParaRPr lang="en-US"/>
          </a:p>
        </p:txBody>
      </p:sp>
      <p:sp>
        <p:nvSpPr>
          <p:cNvPr id="9" name="Title 1">
            <a:extLst>
              <a:ext uri="{FF2B5EF4-FFF2-40B4-BE49-F238E27FC236}">
                <a16:creationId xmlns="" xmlns:a16="http://schemas.microsoft.com/office/drawing/2014/main" id="{DC9907FA-4FD4-9348-AB4F-5B86B108B917}"/>
              </a:ext>
            </a:extLst>
          </p:cNvPr>
          <p:cNvSpPr>
            <a:spLocks noGrp="1"/>
          </p:cNvSpPr>
          <p:nvPr>
            <p:ph type="title"/>
          </p:nvPr>
        </p:nvSpPr>
        <p:spPr>
          <a:xfrm>
            <a:off x="429127" y="-7855"/>
            <a:ext cx="10515600" cy="1325563"/>
          </a:xfrm>
        </p:spPr>
        <p:txBody>
          <a:bodyPr/>
          <a:lstStyle/>
          <a:p>
            <a:r>
              <a:rPr lang="en-US" dirty="0"/>
              <a:t>Click to edit Master title style</a:t>
            </a:r>
          </a:p>
        </p:txBody>
      </p:sp>
      <p:pic>
        <p:nvPicPr>
          <p:cNvPr id="11" name="Picture 10">
            <a:extLst>
              <a:ext uri="{FF2B5EF4-FFF2-40B4-BE49-F238E27FC236}">
                <a16:creationId xmlns="" xmlns:a16="http://schemas.microsoft.com/office/drawing/2014/main" id="{7194866E-26BB-CC49-B32D-C66A0DDD89BF}"/>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31733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0CF7A6A-82C5-A04A-97F3-72140A1430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58E749FD-DD1F-2845-992B-9C8E8F5B62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A0226875-664A-8E47-AC38-426B88C3FB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1445CA9A-CA90-9640-BC78-6976650A5C82}"/>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6" name="Footer Placeholder 5">
            <a:extLst>
              <a:ext uri="{FF2B5EF4-FFF2-40B4-BE49-F238E27FC236}">
                <a16:creationId xmlns="" xmlns:a16="http://schemas.microsoft.com/office/drawing/2014/main" id="{12037A32-5E77-2D4C-B3CA-B8C37A772D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55880FEC-A300-FA43-B076-996F51719F16}"/>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86810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0975276-14F1-4E48-819D-5D348729C5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F612C0B5-7D72-404A-A434-7890B8A3C3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C668C94F-9C5A-3243-974D-6FAADF6454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243C6F93-488D-EB4E-ACAF-1A9C1A57DD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3AE26E9F-CAEB-4444-B084-E87840EAF1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187849E4-3BC4-B64F-A3FF-342F7936B7CD}"/>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8" name="Footer Placeholder 7">
            <a:extLst>
              <a:ext uri="{FF2B5EF4-FFF2-40B4-BE49-F238E27FC236}">
                <a16:creationId xmlns="" xmlns:a16="http://schemas.microsoft.com/office/drawing/2014/main" id="{35F400CB-2D95-344B-BA6E-A8007A5FE5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F44C2662-BD49-1C47-B8D5-0D09DCDF1193}"/>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3468328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640114-2ECC-FE42-B1EE-624191A332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12C6DE5C-0FA2-D54E-9646-706BCB3D5E60}"/>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4" name="Footer Placeholder 3">
            <a:extLst>
              <a:ext uri="{FF2B5EF4-FFF2-40B4-BE49-F238E27FC236}">
                <a16:creationId xmlns="" xmlns:a16="http://schemas.microsoft.com/office/drawing/2014/main" id="{37769542-A1A0-2B40-859E-FA0AA2151A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6E6BC9FE-012B-A94E-A964-ACF4FCA2DCAD}"/>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3959945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4DEE851-CE68-6341-B472-4251FBF99295}"/>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3" name="Footer Placeholder 2">
            <a:extLst>
              <a:ext uri="{FF2B5EF4-FFF2-40B4-BE49-F238E27FC236}">
                <a16:creationId xmlns="" xmlns:a16="http://schemas.microsoft.com/office/drawing/2014/main" id="{E86C0348-F740-944D-8B55-60018A4AE2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20A8B50C-D43F-3F43-92B9-6C64A8AADA70}"/>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346986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2FBF49A-8701-5C44-91CB-C0C06C31CE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51BB8BEA-DB17-3C49-BD3B-633B46E62E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5BC55ADB-516D-5E4E-A65B-711D6E46B2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91F35F9A-9761-0D49-9FB1-F62D54373DC3}"/>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6" name="Footer Placeholder 5">
            <a:extLst>
              <a:ext uri="{FF2B5EF4-FFF2-40B4-BE49-F238E27FC236}">
                <a16:creationId xmlns="" xmlns:a16="http://schemas.microsoft.com/office/drawing/2014/main" id="{8D54789B-4961-1342-9956-2A97763D39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522E6600-DD8F-8B49-ACA5-44FCF4E9D17F}"/>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2579226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9EFBED0-7338-A54B-B173-B4A81A1885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486118AF-6F31-FB4B-92DB-F4CF96D2F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37A70F14-AF3B-2448-BC33-88E74D3EA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1AEC5B6D-247B-8E4F-B4B0-53E06C640692}"/>
              </a:ext>
            </a:extLst>
          </p:cNvPr>
          <p:cNvSpPr>
            <a:spLocks noGrp="1"/>
          </p:cNvSpPr>
          <p:nvPr>
            <p:ph type="dt" sz="half" idx="10"/>
          </p:nvPr>
        </p:nvSpPr>
        <p:spPr/>
        <p:txBody>
          <a:bodyPr/>
          <a:lstStyle/>
          <a:p>
            <a:fld id="{C9DF6C83-99D2-9A45-9533-2AC6B7BB9184}" type="datetimeFigureOut">
              <a:rPr lang="en-US" smtClean="0"/>
              <a:pPr/>
              <a:t>19/5/17</a:t>
            </a:fld>
            <a:endParaRPr lang="en-US"/>
          </a:p>
        </p:txBody>
      </p:sp>
      <p:sp>
        <p:nvSpPr>
          <p:cNvPr id="6" name="Footer Placeholder 5">
            <a:extLst>
              <a:ext uri="{FF2B5EF4-FFF2-40B4-BE49-F238E27FC236}">
                <a16:creationId xmlns="" xmlns:a16="http://schemas.microsoft.com/office/drawing/2014/main" id="{241F7A56-524E-2741-A88E-840C6A1AFB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0849E9BF-C3FF-BE4E-9CCA-BBB69457B0A5}"/>
              </a:ext>
            </a:extLst>
          </p:cNvPr>
          <p:cNvSpPr>
            <a:spLocks noGrp="1"/>
          </p:cNvSpPr>
          <p:nvPr>
            <p:ph type="sldNum" sz="quarter" idx="12"/>
          </p:nvPr>
        </p:nvSpPr>
        <p:spPr/>
        <p:txBody>
          <a:bodyPr/>
          <a:lstStyle/>
          <a:p>
            <a:fld id="{C877DF72-A10E-0444-B14C-C16577D490DE}" type="slidenum">
              <a:rPr lang="en-US" smtClean="0"/>
              <a:pPr/>
              <a:t>‹#›</a:t>
            </a:fld>
            <a:endParaRPr lang="en-US"/>
          </a:p>
        </p:txBody>
      </p:sp>
    </p:spTree>
    <p:extLst>
      <p:ext uri="{BB962C8B-B14F-4D97-AF65-F5344CB8AC3E}">
        <p14:creationId xmlns:p14="http://schemas.microsoft.com/office/powerpoint/2010/main" val="87937366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E5BFD42E-3110-C84A-ADB2-1D7A2ACA62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FC498E45-0A98-824C-ABBE-A73EF2BCD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FDC3C536-27E8-DD4D-A157-0E14A959E8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DF6C83-99D2-9A45-9533-2AC6B7BB9184}" type="datetimeFigureOut">
              <a:rPr lang="en-US" smtClean="0"/>
              <a:pPr/>
              <a:t>19/5/17</a:t>
            </a:fld>
            <a:endParaRPr lang="en-US"/>
          </a:p>
        </p:txBody>
      </p:sp>
      <p:sp>
        <p:nvSpPr>
          <p:cNvPr id="5" name="Footer Placeholder 4">
            <a:extLst>
              <a:ext uri="{FF2B5EF4-FFF2-40B4-BE49-F238E27FC236}">
                <a16:creationId xmlns="" xmlns:a16="http://schemas.microsoft.com/office/drawing/2014/main" id="{60A87210-C201-5C4E-9C54-960C9ABB66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F4B74E2D-2CCE-0145-9F47-17308484C0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7DF72-A10E-0444-B14C-C16577D490DE}" type="slidenum">
              <a:rPr lang="en-US" smtClean="0"/>
              <a:pPr/>
              <a:t>‹#›</a:t>
            </a:fld>
            <a:endParaRPr lang="en-US"/>
          </a:p>
        </p:txBody>
      </p:sp>
    </p:spTree>
    <p:extLst>
      <p:ext uri="{BB962C8B-B14F-4D97-AF65-F5344CB8AC3E}">
        <p14:creationId xmlns:p14="http://schemas.microsoft.com/office/powerpoint/2010/main" val="3046919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9.pn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0.png"/><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3.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6.png"/><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8.png"/><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989861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normAutofit/>
          </a:bodyPr>
          <a:lstStyle/>
          <a:p>
            <a:r>
              <a:rPr lang="en-US" altLang="zh-CN" b="1" dirty="0" smtClean="0">
                <a:solidFill>
                  <a:schemeClr val="bg1"/>
                </a:solidFill>
              </a:rPr>
              <a:t>P2P Mechanism</a:t>
            </a:r>
            <a:endParaRPr lang="zh-CN" altLang="en-US" b="1" dirty="0">
              <a:solidFill>
                <a:schemeClr val="bg1"/>
              </a:solidFill>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pic>
        <p:nvPicPr>
          <p:cNvPr id="6" name="图片 5" descr="蜻蜓.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0796" y="1427800"/>
            <a:ext cx="7019369" cy="5289182"/>
          </a:xfrm>
          <a:prstGeom prst="rect">
            <a:avLst/>
          </a:prstGeom>
        </p:spPr>
      </p:pic>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normAutofit/>
          </a:bodyPr>
          <a:lstStyle/>
          <a:p>
            <a:r>
              <a:rPr lang="en-US" altLang="zh-CN" b="1" dirty="0" err="1" smtClean="0">
                <a:solidFill>
                  <a:schemeClr val="bg1"/>
                </a:solidFill>
                <a:latin typeface="Arial" pitchFamily="34" charset="0"/>
                <a:ea typeface="微软雅黑" panose="020B0503020204020204" pitchFamily="34" charset="-122"/>
                <a:cs typeface="Arial" pitchFamily="34" charset="0"/>
              </a:rPr>
              <a:t>SuperNode</a:t>
            </a:r>
            <a:r>
              <a:rPr lang="en-US" altLang="zh-CN" b="1" dirty="0" smtClean="0">
                <a:solidFill>
                  <a:schemeClr val="bg1"/>
                </a:solidFill>
                <a:latin typeface="Arial" pitchFamily="34" charset="0"/>
                <a:ea typeface="微软雅黑" panose="020B0503020204020204" pitchFamily="34" charset="-122"/>
                <a:cs typeface="Arial" pitchFamily="34" charset="0"/>
              </a:rPr>
              <a:t> ARC</a:t>
            </a:r>
            <a:endParaRPr lang="en-US" b="1" dirty="0">
              <a:solidFill>
                <a:schemeClr val="bg1"/>
              </a:solidFill>
              <a:latin typeface="Arial" pitchFamily="34" charset="0"/>
              <a:cs typeface="Arial" pitchFamily="34" charset="0"/>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sp>
        <p:nvSpPr>
          <p:cNvPr id="8" name="TextBox 7"/>
          <p:cNvSpPr txBox="1"/>
          <p:nvPr/>
        </p:nvSpPr>
        <p:spPr>
          <a:xfrm>
            <a:off x="72870" y="3051961"/>
            <a:ext cx="2312522" cy="1508105"/>
          </a:xfrm>
          <a:prstGeom prst="rect">
            <a:avLst/>
          </a:prstGeom>
          <a:solidFill>
            <a:schemeClr val="accent2">
              <a:lumMod val="75000"/>
            </a:schemeClr>
          </a:solidFill>
          <a:ln>
            <a:solidFill>
              <a:schemeClr val="accent2">
                <a:lumMod val="75000"/>
              </a:schemeClr>
            </a:solidFill>
          </a:ln>
        </p:spPr>
        <p:txBody>
          <a:bodyPr wrap="square" rtlCol="0">
            <a:spAutoFit/>
          </a:bodyPr>
          <a:lstStyle/>
          <a:p>
            <a:r>
              <a:rPr lang="en-US" altLang="zh-CN" sz="2300" b="1" dirty="0" smtClean="0">
                <a:solidFill>
                  <a:schemeClr val="bg1"/>
                </a:solidFill>
                <a:ea typeface="Verdana" pitchFamily="34" charset="0"/>
                <a:cs typeface="Verdana" pitchFamily="34" charset="0"/>
              </a:rPr>
              <a:t>Dragonfly dose</a:t>
            </a:r>
          </a:p>
          <a:p>
            <a:r>
              <a:rPr lang="en-US" altLang="zh-CN" sz="2300" b="1" dirty="0" smtClean="0">
                <a:solidFill>
                  <a:schemeClr val="bg1"/>
                </a:solidFill>
                <a:ea typeface="Verdana" pitchFamily="34" charset="0"/>
                <a:cs typeface="Verdana" pitchFamily="34" charset="0"/>
              </a:rPr>
              <a:t> its best to speed up download</a:t>
            </a:r>
          </a:p>
          <a:p>
            <a:r>
              <a:rPr lang="en-US" altLang="zh-CN" sz="2300" b="1" dirty="0" smtClean="0">
                <a:solidFill>
                  <a:schemeClr val="bg1"/>
                </a:solidFill>
                <a:ea typeface="Verdana" pitchFamily="34" charset="0"/>
                <a:cs typeface="Verdana" pitchFamily="34" charset="0"/>
              </a:rPr>
              <a:t> and save traffic!</a:t>
            </a:r>
          </a:p>
        </p:txBody>
      </p:sp>
      <p:pic>
        <p:nvPicPr>
          <p:cNvPr id="9" name="图片 8"/>
          <p:cNvPicPr>
            <a:picLocks noChangeAspect="1"/>
          </p:cNvPicPr>
          <p:nvPr/>
        </p:nvPicPr>
        <p:blipFill>
          <a:blip r:embed="rId4"/>
          <a:stretch>
            <a:fillRect/>
          </a:stretch>
        </p:blipFill>
        <p:spPr>
          <a:xfrm>
            <a:off x="2429567" y="1976782"/>
            <a:ext cx="9718260" cy="4152497"/>
          </a:xfrm>
          <a:prstGeom prst="rect">
            <a:avLst/>
          </a:prstGeom>
        </p:spPr>
      </p:pic>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0056120" y="5950883"/>
            <a:ext cx="2124005" cy="803325"/>
          </a:xfrm>
          <a:prstGeom prst="rect">
            <a:avLst/>
          </a:prstGeom>
        </p:spPr>
      </p:pic>
      <p:sp>
        <p:nvSpPr>
          <p:cNvPr id="13" name="TextBox 12"/>
          <p:cNvSpPr txBox="1"/>
          <p:nvPr/>
        </p:nvSpPr>
        <p:spPr>
          <a:xfrm>
            <a:off x="3951385" y="3346130"/>
            <a:ext cx="5569530" cy="1569660"/>
          </a:xfrm>
          <a:prstGeom prst="rect">
            <a:avLst/>
          </a:prstGeom>
          <a:noFill/>
        </p:spPr>
        <p:txBody>
          <a:bodyPr wrap="square" rtlCol="0">
            <a:spAutoFit/>
          </a:bodyPr>
          <a:lstStyle/>
          <a:p>
            <a:pPr algn="ctr"/>
            <a:r>
              <a:rPr lang="en-US" altLang="zh-CN" sz="3600" b="1" dirty="0" smtClean="0">
                <a:solidFill>
                  <a:srgbClr val="080808"/>
                </a:solidFill>
                <a:latin typeface="Verdana" pitchFamily="34" charset="0"/>
                <a:ea typeface="Verdana" pitchFamily="34" charset="0"/>
                <a:cs typeface="Verdana" pitchFamily="34" charset="0"/>
              </a:rPr>
              <a:t>PART THREE</a:t>
            </a:r>
            <a:endParaRPr lang="zh-CN" altLang="en-US" sz="3600" b="1" dirty="0" smtClean="0">
              <a:solidFill>
                <a:srgbClr val="080808"/>
              </a:solidFill>
              <a:latin typeface="Verdana" pitchFamily="34" charset="0"/>
              <a:ea typeface="微软雅黑" panose="020B0503020204020204" pitchFamily="34" charset="-122"/>
              <a:cs typeface="Verdana" pitchFamily="34" charset="0"/>
            </a:endParaRPr>
          </a:p>
          <a:p>
            <a:pPr marL="0" lvl="1" algn="ctr"/>
            <a:r>
              <a:rPr lang="en-US" altLang="zh-CN" sz="6000" dirty="0" smtClean="0">
                <a:solidFill>
                  <a:schemeClr val="accent3"/>
                </a:solidFill>
                <a:latin typeface="Verdana" pitchFamily="34" charset="0"/>
                <a:ea typeface="Verdana" pitchFamily="34" charset="0"/>
                <a:cs typeface="Verdana" pitchFamily="34" charset="0"/>
              </a:rPr>
              <a:t>Adoption</a:t>
            </a:r>
          </a:p>
        </p:txBody>
      </p:sp>
      <p:cxnSp>
        <p:nvCxnSpPr>
          <p:cNvPr id="14" name="直接连接符 13"/>
          <p:cNvCxnSpPr/>
          <p:nvPr/>
        </p:nvCxnSpPr>
        <p:spPr>
          <a:xfrm rot="5400000" flipH="1" flipV="1">
            <a:off x="2869308" y="4110854"/>
            <a:ext cx="2450302" cy="1588"/>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4"/>
          <p:cNvGrpSpPr/>
          <p:nvPr/>
        </p:nvGrpSpPr>
        <p:grpSpPr>
          <a:xfrm>
            <a:off x="1726476" y="3156130"/>
            <a:ext cx="2034909" cy="1961588"/>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sp>
          <p:nvSpPr>
            <p:cNvPr id="17" name="椭圆 1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grpSp>
      <p:sp>
        <p:nvSpPr>
          <p:cNvPr id="18" name="TextBox 13"/>
          <p:cNvSpPr txBox="1"/>
          <p:nvPr/>
        </p:nvSpPr>
        <p:spPr>
          <a:xfrm>
            <a:off x="2172712" y="3510317"/>
            <a:ext cx="1449254" cy="1231106"/>
          </a:xfrm>
          <a:prstGeom prst="rect">
            <a:avLst/>
          </a:prstGeom>
          <a:noFill/>
        </p:spPr>
        <p:txBody>
          <a:bodyPr wrap="square" lIns="0" tIns="0" rIns="0" bIns="0" rtlCol="0">
            <a:spAutoFit/>
          </a:bodyPr>
          <a:lstStyle/>
          <a:p>
            <a:r>
              <a:rPr lang="en-US" altLang="zh-CN" sz="8000" b="1" dirty="0" smtClean="0">
                <a:solidFill>
                  <a:schemeClr val="accent3"/>
                </a:solidFill>
                <a:latin typeface="Arial" pitchFamily="34" charset="0"/>
                <a:ea typeface="微软雅黑" panose="020B0503020204020204" pitchFamily="34" charset="-122"/>
                <a:cs typeface="Arial" pitchFamily="34" charset="0"/>
              </a:rPr>
              <a:t>03</a:t>
            </a:r>
            <a:endParaRPr lang="zh-CN" altLang="en-US" sz="8000" b="1" dirty="0">
              <a:solidFill>
                <a:schemeClr val="accent3"/>
              </a:solidFill>
              <a:latin typeface="Arial" pitchFamily="34" charset="0"/>
              <a:ea typeface="微软雅黑" panose="020B0503020204020204" pitchFamily="34" charset="-122"/>
              <a:cs typeface="Arial" pitchFamily="34" charset="0"/>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wipe dir="d"/>
  </p:transitio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b="1" dirty="0" smtClean="0">
                <a:solidFill>
                  <a:schemeClr val="bg1"/>
                </a:solidFill>
                <a:latin typeface="Arial" panose="020B0604020202020204" pitchFamily="34" charset="0"/>
                <a:cs typeface="Arial" panose="020B0604020202020204" pitchFamily="34" charset="0"/>
              </a:rPr>
              <a:t>Practice in </a:t>
            </a:r>
            <a:r>
              <a:rPr lang="en-US" b="1" dirty="0" err="1" smtClean="0">
                <a:solidFill>
                  <a:schemeClr val="bg1"/>
                </a:solidFill>
                <a:latin typeface="Arial" panose="020B0604020202020204" pitchFamily="34" charset="0"/>
                <a:cs typeface="Arial" panose="020B0604020202020204" pitchFamily="34" charset="0"/>
              </a:rPr>
              <a:t>Alibaba</a:t>
            </a:r>
            <a:r>
              <a:rPr lang="en-US" b="1" dirty="0" smtClean="0">
                <a:solidFill>
                  <a:schemeClr val="bg1"/>
                </a:solidFill>
                <a:latin typeface="Arial" panose="020B0604020202020204" pitchFamily="34" charset="0"/>
                <a:cs typeface="Arial" panose="020B0604020202020204" pitchFamily="34" charset="0"/>
              </a:rPr>
              <a:t> Cloud</a:t>
            </a:r>
            <a:endParaRPr lang="en-US" b="1" dirty="0">
              <a:solidFill>
                <a:schemeClr val="bg1"/>
              </a:solidFill>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2"/>
          <a:stretch>
            <a:fillRect/>
          </a:stretch>
        </p:blipFill>
        <p:spPr>
          <a:xfrm>
            <a:off x="10474352" y="6129280"/>
            <a:ext cx="1700750" cy="716845"/>
          </a:xfrm>
          <a:prstGeom prst="rect">
            <a:avLst/>
          </a:prstGeom>
        </p:spPr>
      </p:pic>
      <p:pic>
        <p:nvPicPr>
          <p:cNvPr id="42"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167" y="1341458"/>
            <a:ext cx="8229600" cy="3788682"/>
          </a:xfrm>
          <a:prstGeom prst="rect">
            <a:avLst/>
          </a:prstGeom>
        </p:spPr>
      </p:pic>
      <p:sp>
        <p:nvSpPr>
          <p:cNvPr id="43" name="矩形 42"/>
          <p:cNvSpPr/>
          <p:nvPr/>
        </p:nvSpPr>
        <p:spPr>
          <a:xfrm>
            <a:off x="429128" y="5130140"/>
            <a:ext cx="10045224" cy="1754326"/>
          </a:xfrm>
          <a:prstGeom prst="rect">
            <a:avLst/>
          </a:prstGeom>
        </p:spPr>
        <p:txBody>
          <a:bodyPr wrap="square">
            <a:spAutoFit/>
          </a:bodyPr>
          <a:lstStyle/>
          <a:p>
            <a:pPr algn="just"/>
            <a:r>
              <a:rPr lang="en-US" dirty="0" smtClean="0"/>
              <a:t>ACR(</a:t>
            </a:r>
            <a:r>
              <a:rPr lang="en-US" dirty="0" err="1" smtClean="0"/>
              <a:t>Alibaba</a:t>
            </a:r>
            <a:r>
              <a:rPr lang="en-US" dirty="0" smtClean="0"/>
              <a:t> Container Registry Service) provides two registry domains, one for normal cases, the other is for P2P </a:t>
            </a:r>
            <a:r>
              <a:rPr lang="en-US" altLang="zh-CN" dirty="0" smtClean="0"/>
              <a:t>distributed </a:t>
            </a:r>
            <a:r>
              <a:rPr lang="en-US" dirty="0" smtClean="0"/>
              <a:t>pulls, which always points to </a:t>
            </a:r>
            <a:r>
              <a:rPr lang="en-US" dirty="0" err="1" smtClean="0"/>
              <a:t>localhost</a:t>
            </a:r>
            <a:r>
              <a:rPr lang="en-US" dirty="0" smtClean="0"/>
              <a:t>.</a:t>
            </a:r>
          </a:p>
          <a:p>
            <a:pPr algn="just"/>
            <a:r>
              <a:rPr lang="en-US" dirty="0" smtClean="0"/>
              <a:t>ACR’s P2P image distribution asks users to deploy a </a:t>
            </a:r>
            <a:r>
              <a:rPr lang="en-US" dirty="0" err="1" smtClean="0"/>
              <a:t>DaemonSet</a:t>
            </a:r>
            <a:r>
              <a:rPr lang="en-US" dirty="0" smtClean="0"/>
              <a:t> in their </a:t>
            </a:r>
            <a:r>
              <a:rPr lang="en-US" dirty="0" err="1" smtClean="0"/>
              <a:t>Kubernetes</a:t>
            </a:r>
            <a:r>
              <a:rPr lang="en-US" dirty="0" smtClean="0"/>
              <a:t> cluster, and copy a Self-Signed CA to </a:t>
            </a:r>
            <a:r>
              <a:rPr lang="en-US" dirty="0" err="1" smtClean="0"/>
              <a:t>Docker’s</a:t>
            </a:r>
            <a:r>
              <a:rPr lang="en-US" dirty="0" smtClean="0"/>
              <a:t> configuration path. After this, every node will have a pod running as a registry proxy, then </a:t>
            </a:r>
            <a:r>
              <a:rPr lang="en-US" dirty="0" err="1" smtClean="0"/>
              <a:t>Docker</a:t>
            </a:r>
            <a:r>
              <a:rPr lang="en-US" dirty="0" smtClean="0"/>
              <a:t> can </a:t>
            </a:r>
            <a:r>
              <a:rPr lang="en-US" altLang="zh-CN" dirty="0" smtClean="0"/>
              <a:t>pull </a:t>
            </a:r>
            <a:r>
              <a:rPr lang="en-US" dirty="0" smtClean="0"/>
              <a:t>new images using the P2P domain, without any interruption or restart of any containers.</a:t>
            </a:r>
            <a:endParaRPr lang="en-US" dirty="0"/>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a:stretch>
            <a:fillRect/>
          </a:stretch>
        </p:blipFill>
        <p:spPr bwMode="auto">
          <a:xfrm>
            <a:off x="250997" y="1388958"/>
            <a:ext cx="6024500" cy="4888532"/>
          </a:xfrm>
          <a:prstGeom prst="rect">
            <a:avLst/>
          </a:prstGeom>
          <a:noFill/>
          <a:ln w="9525">
            <a:noFill/>
            <a:miter lim="800000"/>
            <a:headEnd/>
            <a:tailEnd/>
          </a:ln>
          <a:effectLst/>
        </p:spPr>
      </p:pic>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b="1" dirty="0" smtClean="0">
                <a:solidFill>
                  <a:schemeClr val="bg1"/>
                </a:solidFill>
                <a:latin typeface="Arial" panose="020B0604020202020204" pitchFamily="34" charset="0"/>
                <a:cs typeface="Arial" panose="020B0604020202020204" pitchFamily="34" charset="0"/>
              </a:rPr>
              <a:t>Practice in ZJ Mobile</a:t>
            </a:r>
            <a:endParaRPr lang="en-US" b="1" dirty="0">
              <a:solidFill>
                <a:schemeClr val="bg1"/>
              </a:solidFill>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pic>
        <p:nvPicPr>
          <p:cNvPr id="5" name="Picture 2"/>
          <p:cNvPicPr>
            <a:picLocks noChangeAspect="1" noChangeArrowheads="1"/>
          </p:cNvPicPr>
          <p:nvPr/>
        </p:nvPicPr>
        <p:blipFill>
          <a:blip r:embed="rId4"/>
          <a:srcRect/>
          <a:stretch>
            <a:fillRect/>
          </a:stretch>
        </p:blipFill>
        <p:spPr bwMode="auto">
          <a:xfrm>
            <a:off x="6850933" y="1897981"/>
            <a:ext cx="5098537" cy="3645725"/>
          </a:xfrm>
          <a:prstGeom prst="rect">
            <a:avLst/>
          </a:prstGeom>
          <a:noFill/>
          <a:ln w="9525">
            <a:noFill/>
            <a:miter lim="800000"/>
            <a:headEnd/>
            <a:tailEnd/>
          </a:ln>
          <a:effectLst/>
        </p:spPr>
      </p:pic>
      <p:sp>
        <p:nvSpPr>
          <p:cNvPr id="9" name="圆角矩形 8"/>
          <p:cNvSpPr/>
          <p:nvPr/>
        </p:nvSpPr>
        <p:spPr>
          <a:xfrm>
            <a:off x="381627" y="5768464"/>
            <a:ext cx="2052822" cy="449651"/>
          </a:xfrm>
          <a:prstGeom prst="roundRect">
            <a:avLst/>
          </a:prstGeom>
          <a:solidFill>
            <a:srgbClr val="66CCFF"/>
          </a:solidFill>
          <a:ln w="28575">
            <a:solidFill>
              <a:schemeClr val="accent2">
                <a:lumMod val="75000"/>
              </a:schemeClr>
            </a:solidFill>
            <a:prstDash val="lgDash"/>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1400" b="1" dirty="0" smtClean="0">
                <a:solidFill>
                  <a:schemeClr val="tx1"/>
                </a:solidFill>
              </a:rPr>
              <a:t>Dragonfly P2P Overlay</a:t>
            </a:r>
            <a:endParaRPr lang="zh-CN" altLang="en-US" sz="1400" b="1" dirty="0">
              <a:solidFill>
                <a:schemeClr val="tx1"/>
              </a:solidFill>
            </a:endParaRPr>
          </a:p>
        </p:txBody>
      </p:sp>
      <p:sp>
        <p:nvSpPr>
          <p:cNvPr id="10" name="圆角矩形 9"/>
          <p:cNvSpPr/>
          <p:nvPr/>
        </p:nvSpPr>
        <p:spPr>
          <a:xfrm>
            <a:off x="4168736" y="1639612"/>
            <a:ext cx="2052822" cy="449651"/>
          </a:xfrm>
          <a:prstGeom prst="roundRect">
            <a:avLst/>
          </a:prstGeom>
          <a:solidFill>
            <a:srgbClr val="33CCCC"/>
          </a:solidFill>
          <a:ln w="28575">
            <a:solidFill>
              <a:schemeClr val="bg1"/>
            </a:solidFill>
            <a:prstDash val="lgDash"/>
          </a:ln>
        </p:spPr>
        <p:style>
          <a:lnRef idx="1">
            <a:schemeClr val="accent5"/>
          </a:lnRef>
          <a:fillRef idx="2">
            <a:schemeClr val="accent5"/>
          </a:fillRef>
          <a:effectRef idx="1">
            <a:schemeClr val="accent5"/>
          </a:effectRef>
          <a:fontRef idx="minor">
            <a:schemeClr val="dk1"/>
          </a:fontRef>
        </p:style>
        <p:txBody>
          <a:bodyPr rtlCol="0" anchor="ctr"/>
          <a:lstStyle/>
          <a:p>
            <a:pPr algn="ctr"/>
            <a:r>
              <a:rPr lang="en-US" altLang="zh-CN" sz="1400" b="1" dirty="0" smtClean="0">
                <a:solidFill>
                  <a:schemeClr val="bg1"/>
                </a:solidFill>
              </a:rPr>
              <a:t>DCOS ARC</a:t>
            </a:r>
            <a:endParaRPr lang="zh-CN" altLang="en-US" sz="1400" b="1" dirty="0">
              <a:solidFill>
                <a:schemeClr val="bg1"/>
              </a:solidFill>
            </a:endParaRPr>
          </a:p>
        </p:txBody>
      </p:sp>
      <p:sp>
        <p:nvSpPr>
          <p:cNvPr id="12" name="TextBox 11"/>
          <p:cNvSpPr txBox="1"/>
          <p:nvPr/>
        </p:nvSpPr>
        <p:spPr>
          <a:xfrm>
            <a:off x="4133111" y="2576938"/>
            <a:ext cx="1020781" cy="276999"/>
          </a:xfrm>
          <a:prstGeom prst="rect">
            <a:avLst/>
          </a:prstGeom>
          <a:solidFill>
            <a:schemeClr val="bg1">
              <a:lumMod val="95000"/>
            </a:schemeClr>
          </a:solidFill>
          <a:ln>
            <a:noFill/>
          </a:ln>
        </p:spPr>
        <p:txBody>
          <a:bodyPr wrap="square" rtlCol="0">
            <a:spAutoFit/>
          </a:bodyPr>
          <a:lstStyle/>
          <a:p>
            <a:pPr algn="ctr"/>
            <a:r>
              <a:rPr lang="en-US" altLang="zh-CN" sz="1200" b="1" dirty="0" smtClean="0"/>
              <a:t>API Gateway</a:t>
            </a:r>
            <a:endParaRPr lang="zh-CN" altLang="en-US" sz="1200" b="1" dirty="0"/>
          </a:p>
        </p:txBody>
      </p:sp>
      <p:sp>
        <p:nvSpPr>
          <p:cNvPr id="14" name="TextBox 13"/>
          <p:cNvSpPr txBox="1"/>
          <p:nvPr/>
        </p:nvSpPr>
        <p:spPr>
          <a:xfrm>
            <a:off x="4109361" y="3443845"/>
            <a:ext cx="1069909" cy="276999"/>
          </a:xfrm>
          <a:prstGeom prst="rect">
            <a:avLst/>
          </a:prstGeom>
          <a:solidFill>
            <a:schemeClr val="bg1">
              <a:lumMod val="95000"/>
            </a:schemeClr>
          </a:solidFill>
          <a:ln>
            <a:noFill/>
          </a:ln>
        </p:spPr>
        <p:txBody>
          <a:bodyPr wrap="square" rtlCol="0">
            <a:spAutoFit/>
          </a:bodyPr>
          <a:lstStyle/>
          <a:p>
            <a:pPr algn="ctr"/>
            <a:r>
              <a:rPr lang="en-US" altLang="zh-CN" sz="1200" b="1" dirty="0" smtClean="0"/>
              <a:t>Kernel service</a:t>
            </a:r>
            <a:endParaRPr lang="zh-CN" altLang="en-US" sz="1200" b="1" dirty="0"/>
          </a:p>
        </p:txBody>
      </p:sp>
      <p:sp>
        <p:nvSpPr>
          <p:cNvPr id="19" name="矩形 18"/>
          <p:cNvSpPr/>
          <p:nvPr/>
        </p:nvSpPr>
        <p:spPr>
          <a:xfrm>
            <a:off x="6916241" y="2422968"/>
            <a:ext cx="344384" cy="18918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676" name="Picture 4"/>
          <p:cNvPicPr>
            <a:picLocks noChangeAspect="1" noChangeArrowheads="1"/>
          </p:cNvPicPr>
          <p:nvPr/>
        </p:nvPicPr>
        <p:blipFill>
          <a:blip r:embed="rId5"/>
          <a:srcRect/>
          <a:stretch>
            <a:fillRect/>
          </a:stretch>
        </p:blipFill>
        <p:spPr bwMode="auto">
          <a:xfrm>
            <a:off x="6939991" y="2135750"/>
            <a:ext cx="317500" cy="2159000"/>
          </a:xfrm>
          <a:prstGeom prst="rect">
            <a:avLst/>
          </a:prstGeom>
          <a:noFill/>
          <a:ln w="9525">
            <a:noFill/>
            <a:miter lim="800000"/>
            <a:headEnd/>
            <a:tailEnd/>
          </a:ln>
          <a:effectLst/>
        </p:spPr>
      </p:pic>
      <p:sp>
        <p:nvSpPr>
          <p:cNvPr id="21" name="矩形 20"/>
          <p:cNvSpPr/>
          <p:nvPr/>
        </p:nvSpPr>
        <p:spPr>
          <a:xfrm>
            <a:off x="8894618" y="2054843"/>
            <a:ext cx="1341912" cy="4309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21"/>
          <p:cNvSpPr/>
          <p:nvPr/>
        </p:nvSpPr>
        <p:spPr>
          <a:xfrm>
            <a:off x="7257491" y="4848392"/>
            <a:ext cx="4490853" cy="6348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9999385" y="2957769"/>
            <a:ext cx="2176459" cy="449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1600" dirty="0" smtClean="0">
                <a:solidFill>
                  <a:srgbClr val="C00000"/>
                </a:solidFill>
              </a:rPr>
              <a:t>Start to use dragonfly</a:t>
            </a:r>
            <a:endParaRPr lang="zh-CN" altLang="en-US" sz="1600" dirty="0">
              <a:solidFill>
                <a:srgbClr val="C00000"/>
              </a:solidFill>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1+#ppt_w/2"/>
                                          </p:val>
                                        </p:tav>
                                        <p:tav tm="100000">
                                          <p:val>
                                            <p:strVal val="#ppt_x"/>
                                          </p:val>
                                        </p:tav>
                                      </p:tavLst>
                                    </p:anim>
                                    <p:anim calcmode="lin" valueType="num">
                                      <p:cBhvr additive="base">
                                        <p:cTn id="8" dur="5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0"/>
                                  </p:stCondLst>
                                  <p:childTnLst>
                                    <p:set>
                                      <p:cBhvr>
                                        <p:cTn id="14" dur="1" fill="hold">
                                          <p:stCondLst>
                                            <p:cond delay="0"/>
                                          </p:stCondLst>
                                        </p:cTn>
                                        <p:tgtEl>
                                          <p:spTgt spid="28676"/>
                                        </p:tgtEl>
                                        <p:attrNameLst>
                                          <p:attrName>style.visibility</p:attrName>
                                        </p:attrNameLst>
                                      </p:cBhvr>
                                      <p:to>
                                        <p:strVal val="visible"/>
                                      </p:to>
                                    </p:set>
                                    <p:anim calcmode="lin" valueType="num">
                                      <p:cBhvr additive="base">
                                        <p:cTn id="15" dur="500" fill="hold"/>
                                        <p:tgtEl>
                                          <p:spTgt spid="28676"/>
                                        </p:tgtEl>
                                        <p:attrNameLst>
                                          <p:attrName>ppt_x</p:attrName>
                                        </p:attrNameLst>
                                      </p:cBhvr>
                                      <p:tavLst>
                                        <p:tav tm="0">
                                          <p:val>
                                            <p:strVal val="1+#ppt_w/2"/>
                                          </p:val>
                                        </p:tav>
                                        <p:tav tm="100000">
                                          <p:val>
                                            <p:strVal val="#ppt_x"/>
                                          </p:val>
                                        </p:tav>
                                      </p:tavLst>
                                    </p:anim>
                                    <p:anim calcmode="lin" valueType="num">
                                      <p:cBhvr additive="base">
                                        <p:cTn id="16" dur="500" fill="hold"/>
                                        <p:tgtEl>
                                          <p:spTgt spid="28676"/>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additive="base">
                                        <p:cTn id="19" dur="500" fill="hold"/>
                                        <p:tgtEl>
                                          <p:spTgt spid="21"/>
                                        </p:tgtEl>
                                        <p:attrNameLst>
                                          <p:attrName>ppt_x</p:attrName>
                                        </p:attrNameLst>
                                      </p:cBhvr>
                                      <p:tavLst>
                                        <p:tav tm="0">
                                          <p:val>
                                            <p:strVal val="1+#ppt_w/2"/>
                                          </p:val>
                                        </p:tav>
                                        <p:tav tm="100000">
                                          <p:val>
                                            <p:strVal val="#ppt_x"/>
                                          </p:val>
                                        </p:tav>
                                      </p:tavLst>
                                    </p:anim>
                                    <p:anim calcmode="lin" valueType="num">
                                      <p:cBhvr additive="base">
                                        <p:cTn id="20" dur="500" fill="hold"/>
                                        <p:tgtEl>
                                          <p:spTgt spid="21"/>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2"/>
                                        </p:tgtEl>
                                        <p:attrNameLst>
                                          <p:attrName>style.visibility</p:attrName>
                                        </p:attrNameLst>
                                      </p:cBhvr>
                                      <p:to>
                                        <p:strVal val="visible"/>
                                      </p:to>
                                    </p:set>
                                    <p:anim calcmode="lin" valueType="num">
                                      <p:cBhvr additive="base">
                                        <p:cTn id="23" dur="500" fill="hold"/>
                                        <p:tgtEl>
                                          <p:spTgt spid="22"/>
                                        </p:tgtEl>
                                        <p:attrNameLst>
                                          <p:attrName>ppt_x</p:attrName>
                                        </p:attrNameLst>
                                      </p:cBhvr>
                                      <p:tavLst>
                                        <p:tav tm="0">
                                          <p:val>
                                            <p:strVal val="1+#ppt_w/2"/>
                                          </p:val>
                                        </p:tav>
                                        <p:tav tm="100000">
                                          <p:val>
                                            <p:strVal val="#ppt_x"/>
                                          </p:val>
                                        </p:tav>
                                      </p:tavLst>
                                    </p:anim>
                                    <p:anim calcmode="lin" valueType="num">
                                      <p:cBhvr additive="base">
                                        <p:cTn id="24" dur="500" fill="hold"/>
                                        <p:tgtEl>
                                          <p:spTgt spid="22"/>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1+#ppt_w/2"/>
                                          </p:val>
                                        </p:tav>
                                        <p:tav tm="100000">
                                          <p:val>
                                            <p:strVal val="#ppt_x"/>
                                          </p:val>
                                        </p:tav>
                                      </p:tavLst>
                                    </p:anim>
                                    <p:anim calcmode="lin" valueType="num">
                                      <p:cBhvr additive="base">
                                        <p:cTn id="28"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21" grpId="0" animBg="1"/>
      <p:bldP spid="22" grpId="0" animBg="1"/>
      <p:bldP spid="2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0056120" y="5950883"/>
            <a:ext cx="2124005" cy="803325"/>
          </a:xfrm>
          <a:prstGeom prst="rect">
            <a:avLst/>
          </a:prstGeom>
        </p:spPr>
      </p:pic>
      <p:sp>
        <p:nvSpPr>
          <p:cNvPr id="13" name="TextBox 12"/>
          <p:cNvSpPr txBox="1"/>
          <p:nvPr/>
        </p:nvSpPr>
        <p:spPr>
          <a:xfrm>
            <a:off x="4108854" y="3370556"/>
            <a:ext cx="4880763" cy="1569660"/>
          </a:xfrm>
          <a:prstGeom prst="rect">
            <a:avLst/>
          </a:prstGeom>
          <a:noFill/>
        </p:spPr>
        <p:txBody>
          <a:bodyPr wrap="square" rtlCol="0">
            <a:spAutoFit/>
          </a:bodyPr>
          <a:lstStyle/>
          <a:p>
            <a:pPr algn="ctr"/>
            <a:r>
              <a:rPr lang="en-US" altLang="zh-CN" sz="3600" b="1" dirty="0" smtClean="0">
                <a:solidFill>
                  <a:srgbClr val="080808"/>
                </a:solidFill>
                <a:latin typeface="Verdana" pitchFamily="34" charset="0"/>
                <a:ea typeface="Verdana" pitchFamily="34" charset="0"/>
                <a:cs typeface="Verdana" pitchFamily="34" charset="0"/>
              </a:rPr>
              <a:t>PART FOUR</a:t>
            </a:r>
            <a:endParaRPr lang="zh-CN" altLang="en-US" sz="3600" b="1" dirty="0" smtClean="0">
              <a:solidFill>
                <a:srgbClr val="080808"/>
              </a:solidFill>
              <a:latin typeface="Verdana" pitchFamily="34" charset="0"/>
              <a:ea typeface="微软雅黑" panose="020B0503020204020204" pitchFamily="34" charset="-122"/>
              <a:cs typeface="Verdana" pitchFamily="34" charset="0"/>
            </a:endParaRPr>
          </a:p>
          <a:p>
            <a:pPr marL="0" lvl="1" algn="ctr"/>
            <a:r>
              <a:rPr lang="en-US" altLang="zh-CN" sz="6000" dirty="0" smtClean="0">
                <a:solidFill>
                  <a:schemeClr val="accent6"/>
                </a:solidFill>
                <a:latin typeface="Verdana" pitchFamily="34" charset="0"/>
                <a:ea typeface="Verdana" pitchFamily="34" charset="0"/>
                <a:cs typeface="Verdana" pitchFamily="34" charset="0"/>
              </a:rPr>
              <a:t>Roadmap</a:t>
            </a:r>
          </a:p>
        </p:txBody>
      </p:sp>
      <p:cxnSp>
        <p:nvCxnSpPr>
          <p:cNvPr id="14" name="直接连接符 13"/>
          <p:cNvCxnSpPr/>
          <p:nvPr/>
        </p:nvCxnSpPr>
        <p:spPr>
          <a:xfrm rot="5400000" flipH="1" flipV="1">
            <a:off x="2869308" y="4110854"/>
            <a:ext cx="2450302" cy="1588"/>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4"/>
          <p:cNvGrpSpPr/>
          <p:nvPr/>
        </p:nvGrpSpPr>
        <p:grpSpPr>
          <a:xfrm>
            <a:off x="1726476" y="3156130"/>
            <a:ext cx="2034909" cy="1961588"/>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sp>
          <p:nvSpPr>
            <p:cNvPr id="17" name="椭圆 1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grpSp>
      <p:sp>
        <p:nvSpPr>
          <p:cNvPr id="18" name="TextBox 13"/>
          <p:cNvSpPr txBox="1"/>
          <p:nvPr/>
        </p:nvSpPr>
        <p:spPr>
          <a:xfrm>
            <a:off x="2172712" y="3510317"/>
            <a:ext cx="1449254" cy="1231106"/>
          </a:xfrm>
          <a:prstGeom prst="rect">
            <a:avLst/>
          </a:prstGeom>
          <a:noFill/>
        </p:spPr>
        <p:txBody>
          <a:bodyPr wrap="square" lIns="0" tIns="0" rIns="0" bIns="0" rtlCol="0">
            <a:spAutoFit/>
          </a:bodyPr>
          <a:lstStyle/>
          <a:p>
            <a:r>
              <a:rPr lang="en-US" altLang="zh-CN" sz="8000" b="1" dirty="0" smtClean="0">
                <a:solidFill>
                  <a:schemeClr val="accent6"/>
                </a:solidFill>
                <a:latin typeface="Arial" pitchFamily="34" charset="0"/>
                <a:ea typeface="微软雅黑" panose="020B0503020204020204" pitchFamily="34" charset="-122"/>
                <a:cs typeface="Arial" pitchFamily="34" charset="0"/>
              </a:rPr>
              <a:t>04</a:t>
            </a:r>
            <a:endParaRPr lang="zh-CN" altLang="en-US" sz="8000" b="1" dirty="0">
              <a:solidFill>
                <a:schemeClr val="accent6"/>
              </a:solidFill>
              <a:latin typeface="Arial" pitchFamily="34" charset="0"/>
              <a:ea typeface="微软雅黑" panose="020B0503020204020204" pitchFamily="34" charset="-122"/>
              <a:cs typeface="Arial" pitchFamily="34" charset="0"/>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wipe dir="d"/>
  </p:transitio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b="1" dirty="0" smtClean="0">
                <a:solidFill>
                  <a:schemeClr val="bg1"/>
                </a:solidFill>
                <a:latin typeface="Arial" panose="020B0604020202020204" pitchFamily="34" charset="0"/>
                <a:cs typeface="Arial" panose="020B0604020202020204" pitchFamily="34" charset="0"/>
              </a:rPr>
              <a:t>Roadmap</a:t>
            </a:r>
            <a:endParaRPr lang="en-US" b="1" dirty="0">
              <a:solidFill>
                <a:schemeClr val="bg1"/>
              </a:solidFill>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2"/>
          <a:stretch>
            <a:fillRect/>
          </a:stretch>
        </p:blipFill>
        <p:spPr>
          <a:xfrm>
            <a:off x="10474352" y="6129280"/>
            <a:ext cx="1700750" cy="716845"/>
          </a:xfrm>
          <a:prstGeom prst="rect">
            <a:avLst/>
          </a:prstGeom>
        </p:spPr>
      </p:pic>
      <p:pic>
        <p:nvPicPr>
          <p:cNvPr id="2050" name="Picture 2"/>
          <p:cNvPicPr>
            <a:picLocks noChangeAspect="1" noChangeArrowheads="1"/>
          </p:cNvPicPr>
          <p:nvPr/>
        </p:nvPicPr>
        <p:blipFill>
          <a:blip r:embed="rId3"/>
          <a:srcRect/>
          <a:stretch>
            <a:fillRect/>
          </a:stretch>
        </p:blipFill>
        <p:spPr bwMode="auto">
          <a:xfrm>
            <a:off x="1794485" y="1447855"/>
            <a:ext cx="8050480" cy="5291395"/>
          </a:xfrm>
          <a:prstGeom prst="rect">
            <a:avLst/>
          </a:prstGeom>
          <a:noFill/>
          <a:ln w="9525">
            <a:noFill/>
            <a:miter lim="800000"/>
            <a:headEnd/>
            <a:tailEnd/>
          </a:ln>
          <a:effectLst/>
        </p:spPr>
      </p:pic>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六边形 3"/>
          <p:cNvSpPr/>
          <p:nvPr/>
        </p:nvSpPr>
        <p:spPr>
          <a:xfrm rot="5400000">
            <a:off x="7546386" y="5958053"/>
            <a:ext cx="780452" cy="708778"/>
          </a:xfrm>
          <a:prstGeom prst="hexagon">
            <a:avLst/>
          </a:prstGeom>
          <a:solidFill>
            <a:srgbClr val="26AADC"/>
          </a:solidFill>
          <a:ln>
            <a:noFill/>
          </a:ln>
          <a:effectLst>
            <a:outerShdw blurRad="469900" dist="139700" dir="9600000" sx="101000" sy="101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grpSp>
        <p:nvGrpSpPr>
          <p:cNvPr id="5" name="组合 4"/>
          <p:cNvGrpSpPr/>
          <p:nvPr/>
        </p:nvGrpSpPr>
        <p:grpSpPr>
          <a:xfrm>
            <a:off x="-342469" y="5941653"/>
            <a:ext cx="1883241" cy="2126682"/>
            <a:chOff x="9983638" y="3961026"/>
            <a:chExt cx="3439003" cy="3989244"/>
          </a:xfrm>
          <a:effectLst>
            <a:outerShdw blurRad="419100" dist="38100" dir="18540000" sx="102000" sy="102000" algn="r" rotWithShape="0">
              <a:prstClr val="black">
                <a:alpha val="40000"/>
              </a:prstClr>
            </a:outerShdw>
          </a:effectLst>
        </p:grpSpPr>
        <p:sp>
          <p:nvSpPr>
            <p:cNvPr id="6" name="六边形 5"/>
            <p:cNvSpPr/>
            <p:nvPr/>
          </p:nvSpPr>
          <p:spPr>
            <a:xfrm rot="5400000">
              <a:off x="9708518" y="4236146"/>
              <a:ext cx="3989244" cy="3439003"/>
            </a:xfrm>
            <a:prstGeom prst="hexagon">
              <a:avLst/>
            </a:prstGeom>
            <a:solidFill>
              <a:srgbClr val="26AA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sp>
          <p:nvSpPr>
            <p:cNvPr id="7" name="六边形 6"/>
            <p:cNvSpPr/>
            <p:nvPr/>
          </p:nvSpPr>
          <p:spPr>
            <a:xfrm rot="5400000">
              <a:off x="10000475" y="4487832"/>
              <a:ext cx="3405331" cy="2935630"/>
            </a:xfrm>
            <a:prstGeom prst="hexagon">
              <a:avLst/>
            </a:prstGeom>
            <a:solidFill>
              <a:srgbClr val="F1F1F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grpSp>
      <p:sp>
        <p:nvSpPr>
          <p:cNvPr id="8" name="六边形 7"/>
          <p:cNvSpPr/>
          <p:nvPr/>
        </p:nvSpPr>
        <p:spPr>
          <a:xfrm rot="5400000">
            <a:off x="2507773" y="6523010"/>
            <a:ext cx="883271" cy="870117"/>
          </a:xfrm>
          <a:prstGeom prst="hexagon">
            <a:avLst/>
          </a:prstGeom>
          <a:solidFill>
            <a:srgbClr val="26AADC"/>
          </a:solidFill>
          <a:ln>
            <a:noFill/>
          </a:ln>
          <a:effectLst>
            <a:outerShdw blurRad="469900" dist="50800" dir="8880000" sx="84000" sy="84000" algn="tr" rotWithShape="0">
              <a:prstClr val="black">
                <a:alpha val="52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grpSp>
        <p:nvGrpSpPr>
          <p:cNvPr id="9" name="组合 8"/>
          <p:cNvGrpSpPr/>
          <p:nvPr/>
        </p:nvGrpSpPr>
        <p:grpSpPr>
          <a:xfrm>
            <a:off x="10802745" y="6101596"/>
            <a:ext cx="1717647" cy="2022189"/>
            <a:chOff x="9983639" y="3961027"/>
            <a:chExt cx="3439004" cy="3989244"/>
          </a:xfrm>
          <a:effectLst>
            <a:outerShdw blurRad="419100" dist="38100" dir="18540000" sx="102000" sy="102000" algn="r" rotWithShape="0">
              <a:prstClr val="black">
                <a:alpha val="40000"/>
              </a:prstClr>
            </a:outerShdw>
          </a:effectLst>
        </p:grpSpPr>
        <p:sp>
          <p:nvSpPr>
            <p:cNvPr id="10" name="六边形 9"/>
            <p:cNvSpPr/>
            <p:nvPr/>
          </p:nvSpPr>
          <p:spPr>
            <a:xfrm rot="5400000">
              <a:off x="9708519" y="4236147"/>
              <a:ext cx="3989244" cy="3439004"/>
            </a:xfrm>
            <a:prstGeom prst="hexagon">
              <a:avLst/>
            </a:prstGeom>
            <a:solidFill>
              <a:srgbClr val="26AA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sp>
          <p:nvSpPr>
            <p:cNvPr id="11" name="六边形 10"/>
            <p:cNvSpPr/>
            <p:nvPr/>
          </p:nvSpPr>
          <p:spPr>
            <a:xfrm rot="5400000">
              <a:off x="10000475" y="4487832"/>
              <a:ext cx="3405331" cy="2935630"/>
            </a:xfrm>
            <a:prstGeom prst="hexagon">
              <a:avLst/>
            </a:prstGeom>
            <a:solidFill>
              <a:srgbClr val="F1F1F1"/>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grpSp>
      <p:grpSp>
        <p:nvGrpSpPr>
          <p:cNvPr id="12" name="组合 11"/>
          <p:cNvGrpSpPr/>
          <p:nvPr/>
        </p:nvGrpSpPr>
        <p:grpSpPr>
          <a:xfrm>
            <a:off x="1540774" y="4864778"/>
            <a:ext cx="973576" cy="1076875"/>
            <a:chOff x="9983636" y="3961026"/>
            <a:chExt cx="3439002" cy="3989243"/>
          </a:xfrm>
          <a:effectLst>
            <a:outerShdw blurRad="304800" dist="88900" dir="15960000" sx="106000" sy="106000" algn="tr" rotWithShape="0">
              <a:srgbClr val="093181">
                <a:alpha val="41000"/>
              </a:srgbClr>
            </a:outerShdw>
          </a:effectLst>
        </p:grpSpPr>
        <p:sp>
          <p:nvSpPr>
            <p:cNvPr id="13" name="六边形 12"/>
            <p:cNvSpPr/>
            <p:nvPr/>
          </p:nvSpPr>
          <p:spPr>
            <a:xfrm rot="5400000">
              <a:off x="9708515" y="4236147"/>
              <a:ext cx="3989243" cy="3439002"/>
            </a:xfrm>
            <a:prstGeom prst="hexagon">
              <a:avLst/>
            </a:prstGeom>
            <a:solidFill>
              <a:srgbClr val="26AAD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sp>
          <p:nvSpPr>
            <p:cNvPr id="14" name="六边形 13"/>
            <p:cNvSpPr/>
            <p:nvPr/>
          </p:nvSpPr>
          <p:spPr>
            <a:xfrm rot="5400000">
              <a:off x="10000475" y="4487832"/>
              <a:ext cx="3405331" cy="2935630"/>
            </a:xfrm>
            <a:prstGeom prst="hexagon">
              <a:avLst/>
            </a:prstGeom>
            <a:solidFill>
              <a:srgbClr val="F1F1F1"/>
            </a:solidFill>
            <a:ln>
              <a:noFill/>
            </a:ln>
            <a:effectLst>
              <a:innerShdw blurRad="215900" dist="50800" dir="1542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685732" eaLnBrk="1" fontAlgn="auto" hangingPunct="1">
                <a:spcBef>
                  <a:spcPts val="0"/>
                </a:spcBef>
                <a:spcAft>
                  <a:spcPts val="0"/>
                </a:spcAft>
                <a:defRPr/>
              </a:pPr>
              <a:endParaRPr lang="zh-CN" altLang="en-US" sz="1069"/>
            </a:p>
          </p:txBody>
        </p:sp>
      </p:grpSp>
      <p:sp>
        <p:nvSpPr>
          <p:cNvPr id="15" name="Freeform 204"/>
          <p:cNvSpPr>
            <a:spLocks noEditPoints="1"/>
          </p:cNvSpPr>
          <p:nvPr/>
        </p:nvSpPr>
        <p:spPr bwMode="auto">
          <a:xfrm>
            <a:off x="6278239" y="1913146"/>
            <a:ext cx="911391" cy="3449080"/>
          </a:xfrm>
          <a:custGeom>
            <a:avLst/>
            <a:gdLst>
              <a:gd name="T0" fmla="*/ 280 w 287"/>
              <a:gd name="T1" fmla="*/ 271 h 1160"/>
              <a:gd name="T2" fmla="*/ 247 w 287"/>
              <a:gd name="T3" fmla="*/ 188 h 1160"/>
              <a:gd name="T4" fmla="*/ 213 w 287"/>
              <a:gd name="T5" fmla="*/ 135 h 1160"/>
              <a:gd name="T6" fmla="*/ 181 w 287"/>
              <a:gd name="T7" fmla="*/ 23 h 1160"/>
              <a:gd name="T8" fmla="*/ 82 w 287"/>
              <a:gd name="T9" fmla="*/ 57 h 1160"/>
              <a:gd name="T10" fmla="*/ 76 w 287"/>
              <a:gd name="T11" fmla="*/ 189 h 1160"/>
              <a:gd name="T12" fmla="*/ 40 w 287"/>
              <a:gd name="T13" fmla="*/ 237 h 1160"/>
              <a:gd name="T14" fmla="*/ 4 w 287"/>
              <a:gd name="T15" fmla="*/ 366 h 1160"/>
              <a:gd name="T16" fmla="*/ 7 w 287"/>
              <a:gd name="T17" fmla="*/ 412 h 1160"/>
              <a:gd name="T18" fmla="*/ 40 w 287"/>
              <a:gd name="T19" fmla="*/ 467 h 1160"/>
              <a:gd name="T20" fmla="*/ 35 w 287"/>
              <a:gd name="T21" fmla="*/ 546 h 1160"/>
              <a:gd name="T22" fmla="*/ 27 w 287"/>
              <a:gd name="T23" fmla="*/ 759 h 1160"/>
              <a:gd name="T24" fmla="*/ 47 w 287"/>
              <a:gd name="T25" fmla="*/ 843 h 1160"/>
              <a:gd name="T26" fmla="*/ 75 w 287"/>
              <a:gd name="T27" fmla="*/ 1036 h 1160"/>
              <a:gd name="T28" fmla="*/ 44 w 287"/>
              <a:gd name="T29" fmla="*/ 1127 h 1160"/>
              <a:gd name="T30" fmla="*/ 70 w 287"/>
              <a:gd name="T31" fmla="*/ 1155 h 1160"/>
              <a:gd name="T32" fmla="*/ 108 w 287"/>
              <a:gd name="T33" fmla="*/ 1107 h 1160"/>
              <a:gd name="T34" fmla="*/ 107 w 287"/>
              <a:gd name="T35" fmla="*/ 1141 h 1160"/>
              <a:gd name="T36" fmla="*/ 119 w 287"/>
              <a:gd name="T37" fmla="*/ 1132 h 1160"/>
              <a:gd name="T38" fmla="*/ 117 w 287"/>
              <a:gd name="T39" fmla="*/ 1050 h 1160"/>
              <a:gd name="T40" fmla="*/ 115 w 287"/>
              <a:gd name="T41" fmla="*/ 885 h 1160"/>
              <a:gd name="T42" fmla="*/ 167 w 287"/>
              <a:gd name="T43" fmla="*/ 851 h 1160"/>
              <a:gd name="T44" fmla="*/ 169 w 287"/>
              <a:gd name="T45" fmla="*/ 977 h 1160"/>
              <a:gd name="T46" fmla="*/ 154 w 287"/>
              <a:gd name="T47" fmla="*/ 1096 h 1160"/>
              <a:gd name="T48" fmla="*/ 148 w 287"/>
              <a:gd name="T49" fmla="*/ 1159 h 1160"/>
              <a:gd name="T50" fmla="*/ 205 w 287"/>
              <a:gd name="T51" fmla="*/ 1104 h 1160"/>
              <a:gd name="T52" fmla="*/ 202 w 287"/>
              <a:gd name="T53" fmla="*/ 1043 h 1160"/>
              <a:gd name="T54" fmla="*/ 234 w 287"/>
              <a:gd name="T55" fmla="*/ 852 h 1160"/>
              <a:gd name="T56" fmla="*/ 251 w 287"/>
              <a:gd name="T57" fmla="*/ 721 h 1160"/>
              <a:gd name="T58" fmla="*/ 265 w 287"/>
              <a:gd name="T59" fmla="*/ 535 h 1160"/>
              <a:gd name="T60" fmla="*/ 258 w 287"/>
              <a:gd name="T61" fmla="*/ 449 h 1160"/>
              <a:gd name="T62" fmla="*/ 244 w 287"/>
              <a:gd name="T63" fmla="*/ 388 h 1160"/>
              <a:gd name="T64" fmla="*/ 102 w 287"/>
              <a:gd name="T65" fmla="*/ 452 h 1160"/>
              <a:gd name="T66" fmla="*/ 114 w 287"/>
              <a:gd name="T67" fmla="*/ 452 h 1160"/>
              <a:gd name="T68" fmla="*/ 168 w 287"/>
              <a:gd name="T69" fmla="*/ 213 h 1160"/>
              <a:gd name="T70" fmla="*/ 117 w 287"/>
              <a:gd name="T71" fmla="*/ 344 h 1160"/>
              <a:gd name="T72" fmla="*/ 114 w 287"/>
              <a:gd name="T73" fmla="*/ 257 h 1160"/>
              <a:gd name="T74" fmla="*/ 102 w 287"/>
              <a:gd name="T75" fmla="*/ 205 h 1160"/>
              <a:gd name="T76" fmla="*/ 134 w 287"/>
              <a:gd name="T77" fmla="*/ 223 h 1160"/>
              <a:gd name="T78" fmla="*/ 152 w 287"/>
              <a:gd name="T79" fmla="*/ 222 h 1160"/>
              <a:gd name="T80" fmla="*/ 159 w 287"/>
              <a:gd name="T81" fmla="*/ 184 h 1160"/>
              <a:gd name="T82" fmla="*/ 189 w 287"/>
              <a:gd name="T83" fmla="*/ 176 h 1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7" h="1160">
                <a:moveTo>
                  <a:pt x="257" y="366"/>
                </a:moveTo>
                <a:cubicBezTo>
                  <a:pt x="258" y="353"/>
                  <a:pt x="279" y="285"/>
                  <a:pt x="280" y="271"/>
                </a:cubicBezTo>
                <a:cubicBezTo>
                  <a:pt x="281" y="257"/>
                  <a:pt x="287" y="214"/>
                  <a:pt x="282" y="199"/>
                </a:cubicBezTo>
                <a:cubicBezTo>
                  <a:pt x="277" y="183"/>
                  <a:pt x="247" y="188"/>
                  <a:pt x="247" y="188"/>
                </a:cubicBezTo>
                <a:cubicBezTo>
                  <a:pt x="247" y="188"/>
                  <a:pt x="240" y="172"/>
                  <a:pt x="226" y="168"/>
                </a:cubicBezTo>
                <a:cubicBezTo>
                  <a:pt x="211" y="164"/>
                  <a:pt x="229" y="145"/>
                  <a:pt x="213" y="135"/>
                </a:cubicBezTo>
                <a:cubicBezTo>
                  <a:pt x="203" y="128"/>
                  <a:pt x="206" y="92"/>
                  <a:pt x="202" y="78"/>
                </a:cubicBezTo>
                <a:cubicBezTo>
                  <a:pt x="199" y="64"/>
                  <a:pt x="190" y="35"/>
                  <a:pt x="181" y="23"/>
                </a:cubicBezTo>
                <a:cubicBezTo>
                  <a:pt x="171" y="10"/>
                  <a:pt x="152" y="17"/>
                  <a:pt x="152" y="17"/>
                </a:cubicBezTo>
                <a:cubicBezTo>
                  <a:pt x="108" y="0"/>
                  <a:pt x="86" y="37"/>
                  <a:pt x="82" y="57"/>
                </a:cubicBezTo>
                <a:cubicBezTo>
                  <a:pt x="79" y="77"/>
                  <a:pt x="89" y="114"/>
                  <a:pt x="77" y="140"/>
                </a:cubicBezTo>
                <a:cubicBezTo>
                  <a:pt x="66" y="165"/>
                  <a:pt x="91" y="174"/>
                  <a:pt x="76" y="189"/>
                </a:cubicBezTo>
                <a:cubicBezTo>
                  <a:pt x="60" y="203"/>
                  <a:pt x="74" y="208"/>
                  <a:pt x="59" y="215"/>
                </a:cubicBezTo>
                <a:cubicBezTo>
                  <a:pt x="45" y="221"/>
                  <a:pt x="40" y="224"/>
                  <a:pt x="40" y="237"/>
                </a:cubicBezTo>
                <a:cubicBezTo>
                  <a:pt x="40" y="250"/>
                  <a:pt x="28" y="284"/>
                  <a:pt x="22" y="314"/>
                </a:cubicBezTo>
                <a:cubicBezTo>
                  <a:pt x="15" y="344"/>
                  <a:pt x="8" y="355"/>
                  <a:pt x="4" y="366"/>
                </a:cubicBezTo>
                <a:cubicBezTo>
                  <a:pt x="0" y="378"/>
                  <a:pt x="2" y="382"/>
                  <a:pt x="4" y="388"/>
                </a:cubicBezTo>
                <a:cubicBezTo>
                  <a:pt x="6" y="393"/>
                  <a:pt x="7" y="394"/>
                  <a:pt x="7" y="412"/>
                </a:cubicBezTo>
                <a:cubicBezTo>
                  <a:pt x="7" y="431"/>
                  <a:pt x="38" y="434"/>
                  <a:pt x="38" y="434"/>
                </a:cubicBezTo>
                <a:cubicBezTo>
                  <a:pt x="38" y="434"/>
                  <a:pt x="40" y="451"/>
                  <a:pt x="40" y="467"/>
                </a:cubicBezTo>
                <a:cubicBezTo>
                  <a:pt x="40" y="482"/>
                  <a:pt x="30" y="526"/>
                  <a:pt x="28" y="538"/>
                </a:cubicBezTo>
                <a:cubicBezTo>
                  <a:pt x="26" y="550"/>
                  <a:pt x="35" y="546"/>
                  <a:pt x="35" y="546"/>
                </a:cubicBezTo>
                <a:cubicBezTo>
                  <a:pt x="35" y="546"/>
                  <a:pt x="35" y="559"/>
                  <a:pt x="33" y="578"/>
                </a:cubicBezTo>
                <a:cubicBezTo>
                  <a:pt x="30" y="597"/>
                  <a:pt x="27" y="724"/>
                  <a:pt x="27" y="759"/>
                </a:cubicBezTo>
                <a:cubicBezTo>
                  <a:pt x="27" y="794"/>
                  <a:pt x="23" y="842"/>
                  <a:pt x="27" y="842"/>
                </a:cubicBezTo>
                <a:cubicBezTo>
                  <a:pt x="32" y="842"/>
                  <a:pt x="47" y="843"/>
                  <a:pt x="47" y="843"/>
                </a:cubicBezTo>
                <a:cubicBezTo>
                  <a:pt x="47" y="843"/>
                  <a:pt x="45" y="866"/>
                  <a:pt x="46" y="895"/>
                </a:cubicBezTo>
                <a:cubicBezTo>
                  <a:pt x="47" y="923"/>
                  <a:pt x="70" y="1014"/>
                  <a:pt x="75" y="1036"/>
                </a:cubicBezTo>
                <a:cubicBezTo>
                  <a:pt x="79" y="1059"/>
                  <a:pt x="78" y="1079"/>
                  <a:pt x="70" y="1091"/>
                </a:cubicBezTo>
                <a:cubicBezTo>
                  <a:pt x="63" y="1103"/>
                  <a:pt x="57" y="1118"/>
                  <a:pt x="44" y="1127"/>
                </a:cubicBezTo>
                <a:cubicBezTo>
                  <a:pt x="31" y="1137"/>
                  <a:pt x="26" y="1141"/>
                  <a:pt x="28" y="1150"/>
                </a:cubicBezTo>
                <a:cubicBezTo>
                  <a:pt x="30" y="1158"/>
                  <a:pt x="46" y="1156"/>
                  <a:pt x="70" y="1155"/>
                </a:cubicBezTo>
                <a:cubicBezTo>
                  <a:pt x="94" y="1154"/>
                  <a:pt x="91" y="1139"/>
                  <a:pt x="94" y="1132"/>
                </a:cubicBezTo>
                <a:cubicBezTo>
                  <a:pt x="97" y="1125"/>
                  <a:pt x="108" y="1107"/>
                  <a:pt x="108" y="1107"/>
                </a:cubicBezTo>
                <a:cubicBezTo>
                  <a:pt x="108" y="1107"/>
                  <a:pt x="111" y="1110"/>
                  <a:pt x="111" y="1118"/>
                </a:cubicBezTo>
                <a:cubicBezTo>
                  <a:pt x="111" y="1127"/>
                  <a:pt x="107" y="1141"/>
                  <a:pt x="107" y="1141"/>
                </a:cubicBezTo>
                <a:cubicBezTo>
                  <a:pt x="117" y="1141"/>
                  <a:pt x="117" y="1141"/>
                  <a:pt x="117" y="1141"/>
                </a:cubicBezTo>
                <a:cubicBezTo>
                  <a:pt x="117" y="1141"/>
                  <a:pt x="120" y="1140"/>
                  <a:pt x="119" y="1132"/>
                </a:cubicBezTo>
                <a:cubicBezTo>
                  <a:pt x="118" y="1124"/>
                  <a:pt x="123" y="1106"/>
                  <a:pt x="127" y="1091"/>
                </a:cubicBezTo>
                <a:cubicBezTo>
                  <a:pt x="132" y="1075"/>
                  <a:pt x="123" y="1057"/>
                  <a:pt x="117" y="1050"/>
                </a:cubicBezTo>
                <a:cubicBezTo>
                  <a:pt x="112" y="1044"/>
                  <a:pt x="114" y="1009"/>
                  <a:pt x="115" y="974"/>
                </a:cubicBezTo>
                <a:cubicBezTo>
                  <a:pt x="117" y="939"/>
                  <a:pt x="119" y="901"/>
                  <a:pt x="115" y="885"/>
                </a:cubicBezTo>
                <a:cubicBezTo>
                  <a:pt x="112" y="868"/>
                  <a:pt x="107" y="846"/>
                  <a:pt x="107" y="846"/>
                </a:cubicBezTo>
                <a:cubicBezTo>
                  <a:pt x="167" y="851"/>
                  <a:pt x="167" y="851"/>
                  <a:pt x="167" y="851"/>
                </a:cubicBezTo>
                <a:cubicBezTo>
                  <a:pt x="167" y="851"/>
                  <a:pt x="169" y="863"/>
                  <a:pt x="169" y="889"/>
                </a:cubicBezTo>
                <a:cubicBezTo>
                  <a:pt x="169" y="916"/>
                  <a:pt x="169" y="934"/>
                  <a:pt x="169" y="977"/>
                </a:cubicBezTo>
                <a:cubicBezTo>
                  <a:pt x="169" y="1019"/>
                  <a:pt x="165" y="1035"/>
                  <a:pt x="160" y="1051"/>
                </a:cubicBezTo>
                <a:cubicBezTo>
                  <a:pt x="156" y="1068"/>
                  <a:pt x="159" y="1080"/>
                  <a:pt x="154" y="1096"/>
                </a:cubicBezTo>
                <a:cubicBezTo>
                  <a:pt x="149" y="1113"/>
                  <a:pt x="140" y="1125"/>
                  <a:pt x="135" y="1134"/>
                </a:cubicBezTo>
                <a:cubicBezTo>
                  <a:pt x="129" y="1143"/>
                  <a:pt x="127" y="1158"/>
                  <a:pt x="148" y="1159"/>
                </a:cubicBezTo>
                <a:cubicBezTo>
                  <a:pt x="170" y="1160"/>
                  <a:pt x="196" y="1150"/>
                  <a:pt x="196" y="1140"/>
                </a:cubicBezTo>
                <a:cubicBezTo>
                  <a:pt x="196" y="1131"/>
                  <a:pt x="198" y="1119"/>
                  <a:pt x="205" y="1104"/>
                </a:cubicBezTo>
                <a:cubicBezTo>
                  <a:pt x="213" y="1088"/>
                  <a:pt x="206" y="1075"/>
                  <a:pt x="204" y="1069"/>
                </a:cubicBezTo>
                <a:cubicBezTo>
                  <a:pt x="201" y="1062"/>
                  <a:pt x="202" y="1055"/>
                  <a:pt x="202" y="1043"/>
                </a:cubicBezTo>
                <a:cubicBezTo>
                  <a:pt x="202" y="1031"/>
                  <a:pt x="213" y="991"/>
                  <a:pt x="225" y="947"/>
                </a:cubicBezTo>
                <a:cubicBezTo>
                  <a:pt x="237" y="903"/>
                  <a:pt x="234" y="852"/>
                  <a:pt x="234" y="852"/>
                </a:cubicBezTo>
                <a:cubicBezTo>
                  <a:pt x="243" y="852"/>
                  <a:pt x="243" y="852"/>
                  <a:pt x="243" y="852"/>
                </a:cubicBezTo>
                <a:cubicBezTo>
                  <a:pt x="243" y="852"/>
                  <a:pt x="244" y="787"/>
                  <a:pt x="251" y="721"/>
                </a:cubicBezTo>
                <a:cubicBezTo>
                  <a:pt x="258" y="654"/>
                  <a:pt x="248" y="585"/>
                  <a:pt x="248" y="566"/>
                </a:cubicBezTo>
                <a:cubicBezTo>
                  <a:pt x="248" y="547"/>
                  <a:pt x="255" y="539"/>
                  <a:pt x="265" y="535"/>
                </a:cubicBezTo>
                <a:cubicBezTo>
                  <a:pt x="276" y="530"/>
                  <a:pt x="277" y="528"/>
                  <a:pt x="272" y="510"/>
                </a:cubicBezTo>
                <a:cubicBezTo>
                  <a:pt x="266" y="492"/>
                  <a:pt x="258" y="449"/>
                  <a:pt x="258" y="449"/>
                </a:cubicBezTo>
                <a:cubicBezTo>
                  <a:pt x="258" y="449"/>
                  <a:pt x="257" y="443"/>
                  <a:pt x="251" y="424"/>
                </a:cubicBezTo>
                <a:cubicBezTo>
                  <a:pt x="244" y="406"/>
                  <a:pt x="244" y="388"/>
                  <a:pt x="244" y="388"/>
                </a:cubicBezTo>
                <a:cubicBezTo>
                  <a:pt x="244" y="388"/>
                  <a:pt x="256" y="378"/>
                  <a:pt x="257" y="366"/>
                </a:cubicBezTo>
                <a:close/>
                <a:moveTo>
                  <a:pt x="102" y="452"/>
                </a:moveTo>
                <a:cubicBezTo>
                  <a:pt x="110" y="434"/>
                  <a:pt x="110" y="434"/>
                  <a:pt x="110" y="434"/>
                </a:cubicBezTo>
                <a:cubicBezTo>
                  <a:pt x="114" y="452"/>
                  <a:pt x="114" y="452"/>
                  <a:pt x="114" y="452"/>
                </a:cubicBezTo>
                <a:lnTo>
                  <a:pt x="102" y="452"/>
                </a:lnTo>
                <a:close/>
                <a:moveTo>
                  <a:pt x="168" y="213"/>
                </a:moveTo>
                <a:cubicBezTo>
                  <a:pt x="158" y="230"/>
                  <a:pt x="141" y="260"/>
                  <a:pt x="135" y="285"/>
                </a:cubicBezTo>
                <a:cubicBezTo>
                  <a:pt x="128" y="309"/>
                  <a:pt x="117" y="344"/>
                  <a:pt x="117" y="344"/>
                </a:cubicBezTo>
                <a:cubicBezTo>
                  <a:pt x="117" y="344"/>
                  <a:pt x="116" y="338"/>
                  <a:pt x="115" y="329"/>
                </a:cubicBezTo>
                <a:cubicBezTo>
                  <a:pt x="114" y="320"/>
                  <a:pt x="114" y="277"/>
                  <a:pt x="114" y="257"/>
                </a:cubicBezTo>
                <a:cubicBezTo>
                  <a:pt x="114" y="237"/>
                  <a:pt x="115" y="220"/>
                  <a:pt x="112" y="219"/>
                </a:cubicBezTo>
                <a:cubicBezTo>
                  <a:pt x="108" y="217"/>
                  <a:pt x="102" y="205"/>
                  <a:pt x="102" y="205"/>
                </a:cubicBezTo>
                <a:cubicBezTo>
                  <a:pt x="124" y="175"/>
                  <a:pt x="124" y="175"/>
                  <a:pt x="124" y="175"/>
                </a:cubicBezTo>
                <a:cubicBezTo>
                  <a:pt x="117" y="218"/>
                  <a:pt x="129" y="210"/>
                  <a:pt x="134" y="223"/>
                </a:cubicBezTo>
                <a:cubicBezTo>
                  <a:pt x="138" y="236"/>
                  <a:pt x="133" y="269"/>
                  <a:pt x="136" y="253"/>
                </a:cubicBezTo>
                <a:cubicBezTo>
                  <a:pt x="138" y="238"/>
                  <a:pt x="146" y="237"/>
                  <a:pt x="152" y="222"/>
                </a:cubicBezTo>
                <a:cubicBezTo>
                  <a:pt x="159" y="207"/>
                  <a:pt x="139" y="196"/>
                  <a:pt x="139" y="196"/>
                </a:cubicBezTo>
                <a:cubicBezTo>
                  <a:pt x="139" y="196"/>
                  <a:pt x="150" y="192"/>
                  <a:pt x="159" y="184"/>
                </a:cubicBezTo>
                <a:cubicBezTo>
                  <a:pt x="169" y="175"/>
                  <a:pt x="182" y="164"/>
                  <a:pt x="182" y="164"/>
                </a:cubicBezTo>
                <a:cubicBezTo>
                  <a:pt x="189" y="176"/>
                  <a:pt x="189" y="176"/>
                  <a:pt x="189" y="176"/>
                </a:cubicBezTo>
                <a:cubicBezTo>
                  <a:pt x="189" y="176"/>
                  <a:pt x="178" y="196"/>
                  <a:pt x="168" y="213"/>
                </a:cubicBezTo>
                <a:close/>
              </a:path>
            </a:pathLst>
          </a:custGeom>
          <a:solidFill>
            <a:srgbClr val="2ABDC7"/>
          </a:solidFill>
          <a:ln>
            <a:noFill/>
          </a:ln>
          <a:effectLst/>
        </p:spPr>
        <p:txBody>
          <a:bodyPr vert="horz" wrap="square" lIns="91440" tIns="45720" rIns="91440" bIns="45720" numCol="1" anchor="t" anchorCtr="0" compatLnSpc="1">
            <a:prstTxWarp prst="textNoShape">
              <a:avLst/>
            </a:prstTxWarp>
          </a:bodyPr>
          <a:lstStyle/>
          <a:p>
            <a:endParaRPr lang="id-ID" sz="1800"/>
          </a:p>
        </p:txBody>
      </p:sp>
      <p:sp>
        <p:nvSpPr>
          <p:cNvPr id="16" name="Freeform 196"/>
          <p:cNvSpPr>
            <a:spLocks noEditPoints="1"/>
          </p:cNvSpPr>
          <p:nvPr/>
        </p:nvSpPr>
        <p:spPr bwMode="auto">
          <a:xfrm>
            <a:off x="7177755" y="2159282"/>
            <a:ext cx="1244595" cy="3654886"/>
          </a:xfrm>
          <a:custGeom>
            <a:avLst/>
            <a:gdLst>
              <a:gd name="T0" fmla="*/ 379 w 386"/>
              <a:gd name="T1" fmla="*/ 464 h 1210"/>
              <a:gd name="T2" fmla="*/ 364 w 386"/>
              <a:gd name="T3" fmla="*/ 267 h 1210"/>
              <a:gd name="T4" fmla="*/ 269 w 386"/>
              <a:gd name="T5" fmla="*/ 191 h 1210"/>
              <a:gd name="T6" fmla="*/ 251 w 386"/>
              <a:gd name="T7" fmla="*/ 145 h 1210"/>
              <a:gd name="T8" fmla="*/ 266 w 386"/>
              <a:gd name="T9" fmla="*/ 116 h 1210"/>
              <a:gd name="T10" fmla="*/ 263 w 386"/>
              <a:gd name="T11" fmla="*/ 82 h 1210"/>
              <a:gd name="T12" fmla="*/ 205 w 386"/>
              <a:gd name="T13" fmla="*/ 0 h 1210"/>
              <a:gd name="T14" fmla="*/ 155 w 386"/>
              <a:gd name="T15" fmla="*/ 90 h 1210"/>
              <a:gd name="T16" fmla="*/ 174 w 386"/>
              <a:gd name="T17" fmla="*/ 126 h 1210"/>
              <a:gd name="T18" fmla="*/ 176 w 386"/>
              <a:gd name="T19" fmla="*/ 167 h 1210"/>
              <a:gd name="T20" fmla="*/ 177 w 386"/>
              <a:gd name="T21" fmla="*/ 167 h 1210"/>
              <a:gd name="T22" fmla="*/ 156 w 386"/>
              <a:gd name="T23" fmla="*/ 186 h 1210"/>
              <a:gd name="T24" fmla="*/ 99 w 386"/>
              <a:gd name="T25" fmla="*/ 207 h 1210"/>
              <a:gd name="T26" fmla="*/ 57 w 386"/>
              <a:gd name="T27" fmla="*/ 370 h 1210"/>
              <a:gd name="T28" fmla="*/ 38 w 386"/>
              <a:gd name="T29" fmla="*/ 604 h 1210"/>
              <a:gd name="T30" fmla="*/ 68 w 386"/>
              <a:gd name="T31" fmla="*/ 598 h 1210"/>
              <a:gd name="T32" fmla="*/ 68 w 386"/>
              <a:gd name="T33" fmla="*/ 607 h 1210"/>
              <a:gd name="T34" fmla="*/ 41 w 386"/>
              <a:gd name="T35" fmla="*/ 619 h 1210"/>
              <a:gd name="T36" fmla="*/ 47 w 386"/>
              <a:gd name="T37" fmla="*/ 662 h 1210"/>
              <a:gd name="T38" fmla="*/ 3 w 386"/>
              <a:gd name="T39" fmla="*/ 849 h 1210"/>
              <a:gd name="T40" fmla="*/ 99 w 386"/>
              <a:gd name="T41" fmla="*/ 898 h 1210"/>
              <a:gd name="T42" fmla="*/ 118 w 386"/>
              <a:gd name="T43" fmla="*/ 899 h 1210"/>
              <a:gd name="T44" fmla="*/ 127 w 386"/>
              <a:gd name="T45" fmla="*/ 1051 h 1210"/>
              <a:gd name="T46" fmla="*/ 118 w 386"/>
              <a:gd name="T47" fmla="*/ 1153 h 1210"/>
              <a:gd name="T48" fmla="*/ 181 w 386"/>
              <a:gd name="T49" fmla="*/ 1159 h 1210"/>
              <a:gd name="T50" fmla="*/ 194 w 386"/>
              <a:gd name="T51" fmla="*/ 1084 h 1210"/>
              <a:gd name="T52" fmla="*/ 192 w 386"/>
              <a:gd name="T53" fmla="*/ 968 h 1210"/>
              <a:gd name="T54" fmla="*/ 222 w 386"/>
              <a:gd name="T55" fmla="*/ 712 h 1210"/>
              <a:gd name="T56" fmla="*/ 252 w 386"/>
              <a:gd name="T57" fmla="*/ 767 h 1210"/>
              <a:gd name="T58" fmla="*/ 285 w 386"/>
              <a:gd name="T59" fmla="*/ 1024 h 1210"/>
              <a:gd name="T60" fmla="*/ 277 w 386"/>
              <a:gd name="T61" fmla="*/ 1067 h 1210"/>
              <a:gd name="T62" fmla="*/ 298 w 386"/>
              <a:gd name="T63" fmla="*/ 1146 h 1210"/>
              <a:gd name="T64" fmla="*/ 355 w 386"/>
              <a:gd name="T65" fmla="*/ 1205 h 1210"/>
              <a:gd name="T66" fmla="*/ 347 w 386"/>
              <a:gd name="T67" fmla="*/ 1105 h 1210"/>
              <a:gd name="T68" fmla="*/ 351 w 386"/>
              <a:gd name="T69" fmla="*/ 1046 h 1210"/>
              <a:gd name="T70" fmla="*/ 356 w 386"/>
              <a:gd name="T71" fmla="*/ 829 h 1210"/>
              <a:gd name="T72" fmla="*/ 354 w 386"/>
              <a:gd name="T73" fmla="*/ 603 h 1210"/>
              <a:gd name="T74" fmla="*/ 367 w 386"/>
              <a:gd name="T75" fmla="*/ 565 h 1210"/>
              <a:gd name="T76" fmla="*/ 109 w 386"/>
              <a:gd name="T77" fmla="*/ 669 h 1210"/>
              <a:gd name="T78" fmla="*/ 91 w 386"/>
              <a:gd name="T79" fmla="*/ 666 h 1210"/>
              <a:gd name="T80" fmla="*/ 90 w 386"/>
              <a:gd name="T81" fmla="*/ 617 h 1210"/>
              <a:gd name="T82" fmla="*/ 101 w 386"/>
              <a:gd name="T83" fmla="*/ 628 h 1210"/>
              <a:gd name="T84" fmla="*/ 108 w 386"/>
              <a:gd name="T85" fmla="*/ 649 h 1210"/>
              <a:gd name="T86" fmla="*/ 223 w 386"/>
              <a:gd name="T87" fmla="*/ 505 h 1210"/>
              <a:gd name="T88" fmla="*/ 221 w 386"/>
              <a:gd name="T89" fmla="*/ 232 h 1210"/>
              <a:gd name="T90" fmla="*/ 215 w 386"/>
              <a:gd name="T91" fmla="*/ 208 h 1210"/>
              <a:gd name="T92" fmla="*/ 205 w 386"/>
              <a:gd name="T93" fmla="*/ 231 h 1210"/>
              <a:gd name="T94" fmla="*/ 199 w 386"/>
              <a:gd name="T95" fmla="*/ 505 h 1210"/>
              <a:gd name="T96" fmla="*/ 190 w 386"/>
              <a:gd name="T97" fmla="*/ 325 h 1210"/>
              <a:gd name="T98" fmla="*/ 173 w 386"/>
              <a:gd name="T99" fmla="*/ 188 h 1210"/>
              <a:gd name="T100" fmla="*/ 182 w 386"/>
              <a:gd name="T101" fmla="*/ 176 h 1210"/>
              <a:gd name="T102" fmla="*/ 248 w 386"/>
              <a:gd name="T103" fmla="*/ 179 h 1210"/>
              <a:gd name="T104" fmla="*/ 259 w 386"/>
              <a:gd name="T105" fmla="*/ 196 h 1210"/>
              <a:gd name="T106" fmla="*/ 258 w 386"/>
              <a:gd name="T107" fmla="*/ 201 h 1210"/>
              <a:gd name="T108" fmla="*/ 260 w 386"/>
              <a:gd name="T109" fmla="*/ 256 h 1210"/>
              <a:gd name="T110" fmla="*/ 301 w 386"/>
              <a:gd name="T111" fmla="*/ 488 h 1210"/>
              <a:gd name="T112" fmla="*/ 360 w 386"/>
              <a:gd name="T113" fmla="*/ 585 h 1210"/>
              <a:gd name="T114" fmla="*/ 328 w 386"/>
              <a:gd name="T115" fmla="*/ 554 h 1210"/>
              <a:gd name="T116" fmla="*/ 360 w 386"/>
              <a:gd name="T117" fmla="*/ 585 h 1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86" h="1210">
                <a:moveTo>
                  <a:pt x="379" y="512"/>
                </a:moveTo>
                <a:cubicBezTo>
                  <a:pt x="385" y="497"/>
                  <a:pt x="386" y="471"/>
                  <a:pt x="379" y="464"/>
                </a:cubicBezTo>
                <a:cubicBezTo>
                  <a:pt x="372" y="456"/>
                  <a:pt x="383" y="413"/>
                  <a:pt x="376" y="380"/>
                </a:cubicBezTo>
                <a:cubicBezTo>
                  <a:pt x="370" y="347"/>
                  <a:pt x="365" y="295"/>
                  <a:pt x="364" y="267"/>
                </a:cubicBezTo>
                <a:cubicBezTo>
                  <a:pt x="364" y="239"/>
                  <a:pt x="362" y="219"/>
                  <a:pt x="326" y="210"/>
                </a:cubicBezTo>
                <a:cubicBezTo>
                  <a:pt x="302" y="204"/>
                  <a:pt x="282" y="197"/>
                  <a:pt x="269" y="191"/>
                </a:cubicBezTo>
                <a:cubicBezTo>
                  <a:pt x="269" y="191"/>
                  <a:pt x="255" y="179"/>
                  <a:pt x="252" y="168"/>
                </a:cubicBezTo>
                <a:cubicBezTo>
                  <a:pt x="251" y="159"/>
                  <a:pt x="251" y="150"/>
                  <a:pt x="251" y="145"/>
                </a:cubicBezTo>
                <a:cubicBezTo>
                  <a:pt x="253" y="136"/>
                  <a:pt x="253" y="129"/>
                  <a:pt x="253" y="124"/>
                </a:cubicBezTo>
                <a:cubicBezTo>
                  <a:pt x="253" y="118"/>
                  <a:pt x="264" y="126"/>
                  <a:pt x="266" y="116"/>
                </a:cubicBezTo>
                <a:cubicBezTo>
                  <a:pt x="269" y="107"/>
                  <a:pt x="271" y="85"/>
                  <a:pt x="269" y="84"/>
                </a:cubicBezTo>
                <a:cubicBezTo>
                  <a:pt x="267" y="82"/>
                  <a:pt x="265" y="82"/>
                  <a:pt x="263" y="82"/>
                </a:cubicBezTo>
                <a:cubicBezTo>
                  <a:pt x="263" y="79"/>
                  <a:pt x="265" y="59"/>
                  <a:pt x="263" y="38"/>
                </a:cubicBezTo>
                <a:cubicBezTo>
                  <a:pt x="262" y="18"/>
                  <a:pt x="242" y="2"/>
                  <a:pt x="205" y="0"/>
                </a:cubicBezTo>
                <a:cubicBezTo>
                  <a:pt x="184" y="0"/>
                  <a:pt x="160" y="16"/>
                  <a:pt x="157" y="38"/>
                </a:cubicBezTo>
                <a:cubicBezTo>
                  <a:pt x="154" y="60"/>
                  <a:pt x="155" y="90"/>
                  <a:pt x="155" y="90"/>
                </a:cubicBezTo>
                <a:cubicBezTo>
                  <a:pt x="155" y="90"/>
                  <a:pt x="148" y="105"/>
                  <a:pt x="154" y="117"/>
                </a:cubicBezTo>
                <a:cubicBezTo>
                  <a:pt x="160" y="129"/>
                  <a:pt x="174" y="126"/>
                  <a:pt x="174" y="126"/>
                </a:cubicBezTo>
                <a:cubicBezTo>
                  <a:pt x="174" y="126"/>
                  <a:pt x="177" y="145"/>
                  <a:pt x="177" y="155"/>
                </a:cubicBezTo>
                <a:cubicBezTo>
                  <a:pt x="177" y="160"/>
                  <a:pt x="177" y="164"/>
                  <a:pt x="176" y="167"/>
                </a:cubicBezTo>
                <a:cubicBezTo>
                  <a:pt x="176" y="167"/>
                  <a:pt x="176" y="167"/>
                  <a:pt x="176" y="167"/>
                </a:cubicBezTo>
                <a:cubicBezTo>
                  <a:pt x="176" y="167"/>
                  <a:pt x="177" y="167"/>
                  <a:pt x="177" y="167"/>
                </a:cubicBezTo>
                <a:cubicBezTo>
                  <a:pt x="176" y="167"/>
                  <a:pt x="176" y="167"/>
                  <a:pt x="176" y="167"/>
                </a:cubicBezTo>
                <a:cubicBezTo>
                  <a:pt x="176" y="167"/>
                  <a:pt x="164" y="182"/>
                  <a:pt x="156" y="186"/>
                </a:cubicBezTo>
                <a:cubicBezTo>
                  <a:pt x="143" y="192"/>
                  <a:pt x="123" y="200"/>
                  <a:pt x="107" y="205"/>
                </a:cubicBezTo>
                <a:cubicBezTo>
                  <a:pt x="104" y="206"/>
                  <a:pt x="102" y="206"/>
                  <a:pt x="99" y="207"/>
                </a:cubicBezTo>
                <a:cubicBezTo>
                  <a:pt x="80" y="213"/>
                  <a:pt x="65" y="218"/>
                  <a:pt x="65" y="244"/>
                </a:cubicBezTo>
                <a:cubicBezTo>
                  <a:pt x="64" y="274"/>
                  <a:pt x="61" y="331"/>
                  <a:pt x="57" y="370"/>
                </a:cubicBezTo>
                <a:cubicBezTo>
                  <a:pt x="53" y="408"/>
                  <a:pt x="41" y="490"/>
                  <a:pt x="41" y="516"/>
                </a:cubicBezTo>
                <a:cubicBezTo>
                  <a:pt x="40" y="542"/>
                  <a:pt x="37" y="598"/>
                  <a:pt x="38" y="604"/>
                </a:cubicBezTo>
                <a:cubicBezTo>
                  <a:pt x="38" y="609"/>
                  <a:pt x="42" y="609"/>
                  <a:pt x="42" y="615"/>
                </a:cubicBezTo>
                <a:cubicBezTo>
                  <a:pt x="43" y="612"/>
                  <a:pt x="48" y="598"/>
                  <a:pt x="68" y="598"/>
                </a:cubicBezTo>
                <a:cubicBezTo>
                  <a:pt x="90" y="598"/>
                  <a:pt x="90" y="614"/>
                  <a:pt x="90" y="614"/>
                </a:cubicBezTo>
                <a:cubicBezTo>
                  <a:pt x="83" y="607"/>
                  <a:pt x="83" y="607"/>
                  <a:pt x="68" y="607"/>
                </a:cubicBezTo>
                <a:cubicBezTo>
                  <a:pt x="54" y="606"/>
                  <a:pt x="43" y="614"/>
                  <a:pt x="42" y="615"/>
                </a:cubicBezTo>
                <a:cubicBezTo>
                  <a:pt x="42" y="616"/>
                  <a:pt x="42" y="618"/>
                  <a:pt x="41" y="619"/>
                </a:cubicBezTo>
                <a:cubicBezTo>
                  <a:pt x="39" y="630"/>
                  <a:pt x="39" y="639"/>
                  <a:pt x="45" y="646"/>
                </a:cubicBezTo>
                <a:cubicBezTo>
                  <a:pt x="50" y="653"/>
                  <a:pt x="47" y="662"/>
                  <a:pt x="47" y="662"/>
                </a:cubicBezTo>
                <a:cubicBezTo>
                  <a:pt x="0" y="660"/>
                  <a:pt x="0" y="660"/>
                  <a:pt x="0" y="660"/>
                </a:cubicBezTo>
                <a:cubicBezTo>
                  <a:pt x="3" y="849"/>
                  <a:pt x="3" y="849"/>
                  <a:pt x="3" y="849"/>
                </a:cubicBezTo>
                <a:cubicBezTo>
                  <a:pt x="78" y="907"/>
                  <a:pt x="78" y="907"/>
                  <a:pt x="78" y="907"/>
                </a:cubicBezTo>
                <a:cubicBezTo>
                  <a:pt x="78" y="907"/>
                  <a:pt x="89" y="899"/>
                  <a:pt x="99" y="898"/>
                </a:cubicBezTo>
                <a:cubicBezTo>
                  <a:pt x="100" y="898"/>
                  <a:pt x="101" y="898"/>
                  <a:pt x="101" y="898"/>
                </a:cubicBezTo>
                <a:cubicBezTo>
                  <a:pt x="112" y="898"/>
                  <a:pt x="118" y="899"/>
                  <a:pt x="118" y="899"/>
                </a:cubicBezTo>
                <a:cubicBezTo>
                  <a:pt x="118" y="899"/>
                  <a:pt x="115" y="955"/>
                  <a:pt x="115" y="977"/>
                </a:cubicBezTo>
                <a:cubicBezTo>
                  <a:pt x="115" y="1000"/>
                  <a:pt x="117" y="1035"/>
                  <a:pt x="127" y="1051"/>
                </a:cubicBezTo>
                <a:cubicBezTo>
                  <a:pt x="136" y="1067"/>
                  <a:pt x="138" y="1073"/>
                  <a:pt x="138" y="1087"/>
                </a:cubicBezTo>
                <a:cubicBezTo>
                  <a:pt x="138" y="1101"/>
                  <a:pt x="117" y="1140"/>
                  <a:pt x="118" y="1153"/>
                </a:cubicBezTo>
                <a:cubicBezTo>
                  <a:pt x="118" y="1166"/>
                  <a:pt x="121" y="1186"/>
                  <a:pt x="143" y="1186"/>
                </a:cubicBezTo>
                <a:cubicBezTo>
                  <a:pt x="165" y="1185"/>
                  <a:pt x="181" y="1176"/>
                  <a:pt x="181" y="1159"/>
                </a:cubicBezTo>
                <a:cubicBezTo>
                  <a:pt x="181" y="1141"/>
                  <a:pt x="178" y="1130"/>
                  <a:pt x="185" y="1124"/>
                </a:cubicBezTo>
                <a:cubicBezTo>
                  <a:pt x="193" y="1117"/>
                  <a:pt x="181" y="1101"/>
                  <a:pt x="194" y="1084"/>
                </a:cubicBezTo>
                <a:cubicBezTo>
                  <a:pt x="206" y="1067"/>
                  <a:pt x="193" y="1066"/>
                  <a:pt x="196" y="1050"/>
                </a:cubicBezTo>
                <a:cubicBezTo>
                  <a:pt x="199" y="1034"/>
                  <a:pt x="193" y="987"/>
                  <a:pt x="192" y="968"/>
                </a:cubicBezTo>
                <a:cubicBezTo>
                  <a:pt x="191" y="949"/>
                  <a:pt x="194" y="926"/>
                  <a:pt x="204" y="846"/>
                </a:cubicBezTo>
                <a:cubicBezTo>
                  <a:pt x="213" y="765"/>
                  <a:pt x="219" y="729"/>
                  <a:pt x="222" y="712"/>
                </a:cubicBezTo>
                <a:cubicBezTo>
                  <a:pt x="225" y="694"/>
                  <a:pt x="229" y="672"/>
                  <a:pt x="229" y="672"/>
                </a:cubicBezTo>
                <a:cubicBezTo>
                  <a:pt x="229" y="672"/>
                  <a:pt x="242" y="748"/>
                  <a:pt x="252" y="767"/>
                </a:cubicBezTo>
                <a:cubicBezTo>
                  <a:pt x="262" y="785"/>
                  <a:pt x="274" y="879"/>
                  <a:pt x="277" y="907"/>
                </a:cubicBezTo>
                <a:cubicBezTo>
                  <a:pt x="280" y="934"/>
                  <a:pt x="278" y="1015"/>
                  <a:pt x="285" y="1024"/>
                </a:cubicBezTo>
                <a:cubicBezTo>
                  <a:pt x="291" y="1032"/>
                  <a:pt x="294" y="1044"/>
                  <a:pt x="294" y="1044"/>
                </a:cubicBezTo>
                <a:cubicBezTo>
                  <a:pt x="294" y="1044"/>
                  <a:pt x="277" y="1054"/>
                  <a:pt x="277" y="1067"/>
                </a:cubicBezTo>
                <a:cubicBezTo>
                  <a:pt x="277" y="1081"/>
                  <a:pt x="290" y="1092"/>
                  <a:pt x="289" y="1110"/>
                </a:cubicBezTo>
                <a:cubicBezTo>
                  <a:pt x="289" y="1128"/>
                  <a:pt x="291" y="1143"/>
                  <a:pt x="298" y="1146"/>
                </a:cubicBezTo>
                <a:cubicBezTo>
                  <a:pt x="305" y="1150"/>
                  <a:pt x="304" y="1180"/>
                  <a:pt x="313" y="1191"/>
                </a:cubicBezTo>
                <a:cubicBezTo>
                  <a:pt x="322" y="1201"/>
                  <a:pt x="337" y="1210"/>
                  <a:pt x="355" y="1205"/>
                </a:cubicBezTo>
                <a:cubicBezTo>
                  <a:pt x="373" y="1199"/>
                  <a:pt x="373" y="1175"/>
                  <a:pt x="364" y="1152"/>
                </a:cubicBezTo>
                <a:cubicBezTo>
                  <a:pt x="355" y="1129"/>
                  <a:pt x="344" y="1114"/>
                  <a:pt x="347" y="1105"/>
                </a:cubicBezTo>
                <a:cubicBezTo>
                  <a:pt x="351" y="1096"/>
                  <a:pt x="354" y="1082"/>
                  <a:pt x="345" y="1073"/>
                </a:cubicBezTo>
                <a:cubicBezTo>
                  <a:pt x="336" y="1064"/>
                  <a:pt x="345" y="1054"/>
                  <a:pt x="351" y="1046"/>
                </a:cubicBezTo>
                <a:cubicBezTo>
                  <a:pt x="357" y="1038"/>
                  <a:pt x="356" y="1002"/>
                  <a:pt x="356" y="982"/>
                </a:cubicBezTo>
                <a:cubicBezTo>
                  <a:pt x="357" y="962"/>
                  <a:pt x="354" y="864"/>
                  <a:pt x="356" y="829"/>
                </a:cubicBezTo>
                <a:cubicBezTo>
                  <a:pt x="357" y="793"/>
                  <a:pt x="360" y="685"/>
                  <a:pt x="355" y="655"/>
                </a:cubicBezTo>
                <a:cubicBezTo>
                  <a:pt x="350" y="625"/>
                  <a:pt x="354" y="603"/>
                  <a:pt x="354" y="603"/>
                </a:cubicBezTo>
                <a:cubicBezTo>
                  <a:pt x="354" y="603"/>
                  <a:pt x="366" y="609"/>
                  <a:pt x="366" y="597"/>
                </a:cubicBezTo>
                <a:cubicBezTo>
                  <a:pt x="366" y="586"/>
                  <a:pt x="362" y="584"/>
                  <a:pt x="367" y="565"/>
                </a:cubicBezTo>
                <a:cubicBezTo>
                  <a:pt x="372" y="545"/>
                  <a:pt x="373" y="527"/>
                  <a:pt x="379" y="512"/>
                </a:cubicBezTo>
                <a:close/>
                <a:moveTo>
                  <a:pt x="109" y="669"/>
                </a:moveTo>
                <a:cubicBezTo>
                  <a:pt x="99" y="668"/>
                  <a:pt x="99" y="668"/>
                  <a:pt x="99" y="668"/>
                </a:cubicBezTo>
                <a:cubicBezTo>
                  <a:pt x="91" y="666"/>
                  <a:pt x="91" y="666"/>
                  <a:pt x="91" y="666"/>
                </a:cubicBezTo>
                <a:cubicBezTo>
                  <a:pt x="91" y="666"/>
                  <a:pt x="93" y="653"/>
                  <a:pt x="90" y="644"/>
                </a:cubicBezTo>
                <a:cubicBezTo>
                  <a:pt x="87" y="635"/>
                  <a:pt x="88" y="627"/>
                  <a:pt x="90" y="617"/>
                </a:cubicBezTo>
                <a:cubicBezTo>
                  <a:pt x="90" y="617"/>
                  <a:pt x="93" y="627"/>
                  <a:pt x="99" y="628"/>
                </a:cubicBezTo>
                <a:cubicBezTo>
                  <a:pt x="100" y="628"/>
                  <a:pt x="100" y="628"/>
                  <a:pt x="101" y="628"/>
                </a:cubicBezTo>
                <a:cubicBezTo>
                  <a:pt x="108" y="628"/>
                  <a:pt x="111" y="629"/>
                  <a:pt x="111" y="629"/>
                </a:cubicBezTo>
                <a:cubicBezTo>
                  <a:pt x="111" y="629"/>
                  <a:pt x="108" y="640"/>
                  <a:pt x="108" y="649"/>
                </a:cubicBezTo>
                <a:cubicBezTo>
                  <a:pt x="108" y="659"/>
                  <a:pt x="109" y="669"/>
                  <a:pt x="109" y="669"/>
                </a:cubicBezTo>
                <a:close/>
                <a:moveTo>
                  <a:pt x="223" y="505"/>
                </a:moveTo>
                <a:cubicBezTo>
                  <a:pt x="225" y="464"/>
                  <a:pt x="224" y="347"/>
                  <a:pt x="223" y="322"/>
                </a:cubicBezTo>
                <a:cubicBezTo>
                  <a:pt x="223" y="296"/>
                  <a:pt x="218" y="239"/>
                  <a:pt x="221" y="232"/>
                </a:cubicBezTo>
                <a:cubicBezTo>
                  <a:pt x="224" y="224"/>
                  <a:pt x="232" y="218"/>
                  <a:pt x="241" y="223"/>
                </a:cubicBezTo>
                <a:cubicBezTo>
                  <a:pt x="241" y="223"/>
                  <a:pt x="231" y="208"/>
                  <a:pt x="215" y="208"/>
                </a:cubicBezTo>
                <a:cubicBezTo>
                  <a:pt x="199" y="208"/>
                  <a:pt x="188" y="223"/>
                  <a:pt x="188" y="223"/>
                </a:cubicBezTo>
                <a:cubicBezTo>
                  <a:pt x="188" y="223"/>
                  <a:pt x="206" y="219"/>
                  <a:pt x="205" y="231"/>
                </a:cubicBezTo>
                <a:cubicBezTo>
                  <a:pt x="205" y="243"/>
                  <a:pt x="199" y="305"/>
                  <a:pt x="199" y="346"/>
                </a:cubicBezTo>
                <a:cubicBezTo>
                  <a:pt x="199" y="383"/>
                  <a:pt x="196" y="472"/>
                  <a:pt x="199" y="505"/>
                </a:cubicBezTo>
                <a:cubicBezTo>
                  <a:pt x="187" y="504"/>
                  <a:pt x="183" y="503"/>
                  <a:pt x="183" y="503"/>
                </a:cubicBezTo>
                <a:cubicBezTo>
                  <a:pt x="183" y="503"/>
                  <a:pt x="194" y="386"/>
                  <a:pt x="190" y="325"/>
                </a:cubicBezTo>
                <a:cubicBezTo>
                  <a:pt x="186" y="279"/>
                  <a:pt x="178" y="220"/>
                  <a:pt x="173" y="188"/>
                </a:cubicBezTo>
                <a:cubicBezTo>
                  <a:pt x="173" y="188"/>
                  <a:pt x="173" y="188"/>
                  <a:pt x="173" y="188"/>
                </a:cubicBezTo>
                <a:cubicBezTo>
                  <a:pt x="173" y="188"/>
                  <a:pt x="178" y="170"/>
                  <a:pt x="182" y="176"/>
                </a:cubicBezTo>
                <a:cubicBezTo>
                  <a:pt x="182" y="176"/>
                  <a:pt x="182" y="176"/>
                  <a:pt x="182" y="176"/>
                </a:cubicBezTo>
                <a:cubicBezTo>
                  <a:pt x="190" y="189"/>
                  <a:pt x="203" y="204"/>
                  <a:pt x="212" y="204"/>
                </a:cubicBezTo>
                <a:cubicBezTo>
                  <a:pt x="222" y="204"/>
                  <a:pt x="238" y="193"/>
                  <a:pt x="248" y="179"/>
                </a:cubicBezTo>
                <a:cubicBezTo>
                  <a:pt x="248" y="179"/>
                  <a:pt x="248" y="179"/>
                  <a:pt x="248" y="179"/>
                </a:cubicBezTo>
                <a:cubicBezTo>
                  <a:pt x="248" y="179"/>
                  <a:pt x="258" y="182"/>
                  <a:pt x="259" y="196"/>
                </a:cubicBezTo>
                <a:cubicBezTo>
                  <a:pt x="259" y="197"/>
                  <a:pt x="258" y="199"/>
                  <a:pt x="258" y="201"/>
                </a:cubicBezTo>
                <a:cubicBezTo>
                  <a:pt x="258" y="201"/>
                  <a:pt x="258" y="201"/>
                  <a:pt x="258" y="201"/>
                </a:cubicBezTo>
                <a:cubicBezTo>
                  <a:pt x="258" y="201"/>
                  <a:pt x="258" y="201"/>
                  <a:pt x="258" y="201"/>
                </a:cubicBezTo>
                <a:cubicBezTo>
                  <a:pt x="258" y="213"/>
                  <a:pt x="258" y="230"/>
                  <a:pt x="260" y="256"/>
                </a:cubicBezTo>
                <a:cubicBezTo>
                  <a:pt x="263" y="335"/>
                  <a:pt x="277" y="429"/>
                  <a:pt x="284" y="450"/>
                </a:cubicBezTo>
                <a:cubicBezTo>
                  <a:pt x="292" y="472"/>
                  <a:pt x="301" y="488"/>
                  <a:pt x="301" y="488"/>
                </a:cubicBezTo>
                <a:cubicBezTo>
                  <a:pt x="301" y="488"/>
                  <a:pt x="251" y="504"/>
                  <a:pt x="223" y="505"/>
                </a:cubicBezTo>
                <a:close/>
                <a:moveTo>
                  <a:pt x="360" y="585"/>
                </a:moveTo>
                <a:cubicBezTo>
                  <a:pt x="358" y="573"/>
                  <a:pt x="361" y="568"/>
                  <a:pt x="352" y="561"/>
                </a:cubicBezTo>
                <a:cubicBezTo>
                  <a:pt x="343" y="554"/>
                  <a:pt x="328" y="554"/>
                  <a:pt x="328" y="554"/>
                </a:cubicBezTo>
                <a:cubicBezTo>
                  <a:pt x="328" y="554"/>
                  <a:pt x="350" y="545"/>
                  <a:pt x="360" y="557"/>
                </a:cubicBezTo>
                <a:cubicBezTo>
                  <a:pt x="369" y="570"/>
                  <a:pt x="360" y="585"/>
                  <a:pt x="360" y="585"/>
                </a:cubicBezTo>
                <a:close/>
              </a:path>
            </a:pathLst>
          </a:custGeom>
          <a:solidFill>
            <a:srgbClr val="4C4B50"/>
          </a:solidFill>
          <a:ln>
            <a:noFill/>
          </a:ln>
          <a:effectLst/>
        </p:spPr>
        <p:txBody>
          <a:bodyPr vert="horz" wrap="square" lIns="91440" tIns="45720" rIns="91440" bIns="45720" numCol="1" anchor="t" anchorCtr="0" compatLnSpc="1">
            <a:prstTxWarp prst="textNoShape">
              <a:avLst/>
            </a:prstTxWarp>
          </a:bodyPr>
          <a:lstStyle/>
          <a:p>
            <a:endParaRPr lang="id-ID" sz="1800"/>
          </a:p>
        </p:txBody>
      </p:sp>
      <p:sp>
        <p:nvSpPr>
          <p:cNvPr id="17" name="Freeform 200"/>
          <p:cNvSpPr>
            <a:spLocks noEditPoints="1"/>
          </p:cNvSpPr>
          <p:nvPr/>
        </p:nvSpPr>
        <p:spPr bwMode="auto">
          <a:xfrm>
            <a:off x="10802745" y="1913146"/>
            <a:ext cx="1187217" cy="3533736"/>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rgbClr val="2ABDC7"/>
          </a:solidFill>
          <a:ln>
            <a:noFill/>
          </a:ln>
          <a:effectLst/>
        </p:spPr>
        <p:txBody>
          <a:bodyPr vert="horz" wrap="square" lIns="91440" tIns="45720" rIns="91440" bIns="45720" numCol="1" anchor="t" anchorCtr="0" compatLnSpc="1">
            <a:prstTxWarp prst="textNoShape">
              <a:avLst/>
            </a:prstTxWarp>
          </a:bodyPr>
          <a:lstStyle/>
          <a:p>
            <a:endParaRPr lang="id-ID" sz="1800"/>
          </a:p>
        </p:txBody>
      </p:sp>
      <p:sp>
        <p:nvSpPr>
          <p:cNvPr id="18" name="Freeform 208"/>
          <p:cNvSpPr>
            <a:spLocks noEditPoints="1"/>
          </p:cNvSpPr>
          <p:nvPr/>
        </p:nvSpPr>
        <p:spPr bwMode="auto">
          <a:xfrm>
            <a:off x="9870973" y="2159282"/>
            <a:ext cx="1057479" cy="3703559"/>
          </a:xfrm>
          <a:custGeom>
            <a:avLst/>
            <a:gdLst>
              <a:gd name="T0" fmla="*/ 221 w 224"/>
              <a:gd name="T1" fmla="*/ 237 h 906"/>
              <a:gd name="T2" fmla="*/ 178 w 224"/>
              <a:gd name="T3" fmla="*/ 151 h 906"/>
              <a:gd name="T4" fmla="*/ 161 w 224"/>
              <a:gd name="T5" fmla="*/ 98 h 906"/>
              <a:gd name="T6" fmla="*/ 148 w 224"/>
              <a:gd name="T7" fmla="*/ 36 h 906"/>
              <a:gd name="T8" fmla="*/ 107 w 224"/>
              <a:gd name="T9" fmla="*/ 0 h 906"/>
              <a:gd name="T10" fmla="*/ 63 w 224"/>
              <a:gd name="T11" fmla="*/ 101 h 906"/>
              <a:gd name="T12" fmla="*/ 48 w 224"/>
              <a:gd name="T13" fmla="*/ 145 h 906"/>
              <a:gd name="T14" fmla="*/ 7 w 224"/>
              <a:gd name="T15" fmla="*/ 204 h 906"/>
              <a:gd name="T16" fmla="*/ 2 w 224"/>
              <a:gd name="T17" fmla="*/ 302 h 906"/>
              <a:gd name="T18" fmla="*/ 28 w 224"/>
              <a:gd name="T19" fmla="*/ 360 h 906"/>
              <a:gd name="T20" fmla="*/ 31 w 224"/>
              <a:gd name="T21" fmla="*/ 411 h 906"/>
              <a:gd name="T22" fmla="*/ 35 w 224"/>
              <a:gd name="T23" fmla="*/ 565 h 906"/>
              <a:gd name="T24" fmla="*/ 54 w 224"/>
              <a:gd name="T25" fmla="*/ 607 h 906"/>
              <a:gd name="T26" fmla="*/ 81 w 224"/>
              <a:gd name="T27" fmla="*/ 790 h 906"/>
              <a:gd name="T28" fmla="*/ 89 w 224"/>
              <a:gd name="T29" fmla="*/ 869 h 906"/>
              <a:gd name="T30" fmla="*/ 112 w 224"/>
              <a:gd name="T31" fmla="*/ 906 h 906"/>
              <a:gd name="T32" fmla="*/ 122 w 224"/>
              <a:gd name="T33" fmla="*/ 847 h 906"/>
              <a:gd name="T34" fmla="*/ 157 w 224"/>
              <a:gd name="T35" fmla="*/ 853 h 906"/>
              <a:gd name="T36" fmla="*/ 124 w 224"/>
              <a:gd name="T37" fmla="*/ 764 h 906"/>
              <a:gd name="T38" fmla="*/ 156 w 224"/>
              <a:gd name="T39" fmla="*/ 611 h 906"/>
              <a:gd name="T40" fmla="*/ 166 w 224"/>
              <a:gd name="T41" fmla="*/ 582 h 906"/>
              <a:gd name="T42" fmla="*/ 190 w 224"/>
              <a:gd name="T43" fmla="*/ 474 h 906"/>
              <a:gd name="T44" fmla="*/ 206 w 224"/>
              <a:gd name="T45" fmla="*/ 414 h 906"/>
              <a:gd name="T46" fmla="*/ 192 w 224"/>
              <a:gd name="T47" fmla="*/ 313 h 906"/>
              <a:gd name="T48" fmla="*/ 73 w 224"/>
              <a:gd name="T49" fmla="*/ 279 h 906"/>
              <a:gd name="T50" fmla="*/ 63 w 224"/>
              <a:gd name="T51" fmla="*/ 289 h 906"/>
              <a:gd name="T52" fmla="*/ 73 w 224"/>
              <a:gd name="T53" fmla="*/ 269 h 906"/>
              <a:gd name="T54" fmla="*/ 110 w 224"/>
              <a:gd name="T55" fmla="*/ 621 h 906"/>
              <a:gd name="T56" fmla="*/ 107 w 224"/>
              <a:gd name="T57" fmla="*/ 646 h 906"/>
              <a:gd name="T58" fmla="*/ 104 w 224"/>
              <a:gd name="T59" fmla="*/ 612 h 906"/>
              <a:gd name="T60" fmla="*/ 110 w 224"/>
              <a:gd name="T61" fmla="*/ 580 h 906"/>
              <a:gd name="T62" fmla="*/ 116 w 224"/>
              <a:gd name="T63" fmla="*/ 225 h 906"/>
              <a:gd name="T64" fmla="*/ 91 w 224"/>
              <a:gd name="T65" fmla="*/ 130 h 906"/>
              <a:gd name="T66" fmla="*/ 115 w 224"/>
              <a:gd name="T67" fmla="*/ 200 h 906"/>
              <a:gd name="T68" fmla="*/ 128 w 224"/>
              <a:gd name="T69" fmla="*/ 156 h 906"/>
              <a:gd name="T70" fmla="*/ 143 w 224"/>
              <a:gd name="T71" fmla="*/ 147 h 906"/>
              <a:gd name="T72" fmla="*/ 116 w 224"/>
              <a:gd name="T73" fmla="*/ 225 h 906"/>
              <a:gd name="T74" fmla="*/ 138 w 224"/>
              <a:gd name="T75" fmla="*/ 333 h 906"/>
              <a:gd name="T76" fmla="*/ 149 w 224"/>
              <a:gd name="T77" fmla="*/ 315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24" h="906">
                <a:moveTo>
                  <a:pt x="215" y="296"/>
                </a:moveTo>
                <a:cubicBezTo>
                  <a:pt x="222" y="281"/>
                  <a:pt x="224" y="258"/>
                  <a:pt x="221" y="237"/>
                </a:cubicBezTo>
                <a:cubicBezTo>
                  <a:pt x="219" y="217"/>
                  <a:pt x="217" y="187"/>
                  <a:pt x="211" y="170"/>
                </a:cubicBezTo>
                <a:cubicBezTo>
                  <a:pt x="204" y="152"/>
                  <a:pt x="178" y="151"/>
                  <a:pt x="178" y="151"/>
                </a:cubicBezTo>
                <a:cubicBezTo>
                  <a:pt x="178" y="151"/>
                  <a:pt x="180" y="142"/>
                  <a:pt x="172" y="133"/>
                </a:cubicBezTo>
                <a:cubicBezTo>
                  <a:pt x="164" y="124"/>
                  <a:pt x="163" y="113"/>
                  <a:pt x="161" y="98"/>
                </a:cubicBezTo>
                <a:cubicBezTo>
                  <a:pt x="159" y="82"/>
                  <a:pt x="155" y="72"/>
                  <a:pt x="155" y="62"/>
                </a:cubicBezTo>
                <a:cubicBezTo>
                  <a:pt x="155" y="52"/>
                  <a:pt x="152" y="53"/>
                  <a:pt x="148" y="36"/>
                </a:cubicBezTo>
                <a:cubicBezTo>
                  <a:pt x="144" y="19"/>
                  <a:pt x="127" y="0"/>
                  <a:pt x="107" y="0"/>
                </a:cubicBezTo>
                <a:cubicBezTo>
                  <a:pt x="107" y="0"/>
                  <a:pt x="107" y="0"/>
                  <a:pt x="107" y="0"/>
                </a:cubicBezTo>
                <a:cubicBezTo>
                  <a:pt x="75" y="0"/>
                  <a:pt x="67" y="48"/>
                  <a:pt x="64" y="64"/>
                </a:cubicBezTo>
                <a:cubicBezTo>
                  <a:pt x="62" y="79"/>
                  <a:pt x="58" y="89"/>
                  <a:pt x="63" y="101"/>
                </a:cubicBezTo>
                <a:cubicBezTo>
                  <a:pt x="68" y="113"/>
                  <a:pt x="62" y="116"/>
                  <a:pt x="50" y="125"/>
                </a:cubicBezTo>
                <a:cubicBezTo>
                  <a:pt x="39" y="135"/>
                  <a:pt x="48" y="145"/>
                  <a:pt x="48" y="145"/>
                </a:cubicBezTo>
                <a:cubicBezTo>
                  <a:pt x="48" y="145"/>
                  <a:pt x="37" y="152"/>
                  <a:pt x="28" y="154"/>
                </a:cubicBezTo>
                <a:cubicBezTo>
                  <a:pt x="19" y="155"/>
                  <a:pt x="9" y="186"/>
                  <a:pt x="7" y="204"/>
                </a:cubicBezTo>
                <a:cubicBezTo>
                  <a:pt x="5" y="221"/>
                  <a:pt x="4" y="220"/>
                  <a:pt x="2" y="233"/>
                </a:cubicBezTo>
                <a:cubicBezTo>
                  <a:pt x="0" y="247"/>
                  <a:pt x="1" y="279"/>
                  <a:pt x="2" y="302"/>
                </a:cubicBezTo>
                <a:cubicBezTo>
                  <a:pt x="4" y="324"/>
                  <a:pt x="31" y="326"/>
                  <a:pt x="31" y="326"/>
                </a:cubicBezTo>
                <a:cubicBezTo>
                  <a:pt x="31" y="326"/>
                  <a:pt x="31" y="348"/>
                  <a:pt x="28" y="360"/>
                </a:cubicBezTo>
                <a:cubicBezTo>
                  <a:pt x="24" y="373"/>
                  <a:pt x="7" y="405"/>
                  <a:pt x="12" y="407"/>
                </a:cubicBezTo>
                <a:cubicBezTo>
                  <a:pt x="16" y="409"/>
                  <a:pt x="31" y="411"/>
                  <a:pt x="31" y="411"/>
                </a:cubicBezTo>
                <a:cubicBezTo>
                  <a:pt x="31" y="411"/>
                  <a:pt x="28" y="447"/>
                  <a:pt x="30" y="465"/>
                </a:cubicBezTo>
                <a:cubicBezTo>
                  <a:pt x="31" y="483"/>
                  <a:pt x="35" y="544"/>
                  <a:pt x="35" y="565"/>
                </a:cubicBezTo>
                <a:cubicBezTo>
                  <a:pt x="35" y="586"/>
                  <a:pt x="50" y="579"/>
                  <a:pt x="50" y="579"/>
                </a:cubicBezTo>
                <a:cubicBezTo>
                  <a:pt x="50" y="579"/>
                  <a:pt x="52" y="592"/>
                  <a:pt x="54" y="607"/>
                </a:cubicBezTo>
                <a:cubicBezTo>
                  <a:pt x="56" y="622"/>
                  <a:pt x="54" y="641"/>
                  <a:pt x="52" y="663"/>
                </a:cubicBezTo>
                <a:cubicBezTo>
                  <a:pt x="51" y="685"/>
                  <a:pt x="75" y="770"/>
                  <a:pt x="81" y="790"/>
                </a:cubicBezTo>
                <a:cubicBezTo>
                  <a:pt x="88" y="809"/>
                  <a:pt x="92" y="819"/>
                  <a:pt x="88" y="831"/>
                </a:cubicBezTo>
                <a:cubicBezTo>
                  <a:pt x="85" y="844"/>
                  <a:pt x="90" y="848"/>
                  <a:pt x="89" y="869"/>
                </a:cubicBezTo>
                <a:cubicBezTo>
                  <a:pt x="89" y="888"/>
                  <a:pt x="96" y="902"/>
                  <a:pt x="107" y="905"/>
                </a:cubicBezTo>
                <a:cubicBezTo>
                  <a:pt x="109" y="906"/>
                  <a:pt x="111" y="906"/>
                  <a:pt x="112" y="906"/>
                </a:cubicBezTo>
                <a:cubicBezTo>
                  <a:pt x="126" y="906"/>
                  <a:pt x="129" y="872"/>
                  <a:pt x="126" y="865"/>
                </a:cubicBezTo>
                <a:cubicBezTo>
                  <a:pt x="123" y="857"/>
                  <a:pt x="122" y="847"/>
                  <a:pt x="122" y="847"/>
                </a:cubicBezTo>
                <a:cubicBezTo>
                  <a:pt x="122" y="847"/>
                  <a:pt x="127" y="853"/>
                  <a:pt x="134" y="855"/>
                </a:cubicBezTo>
                <a:cubicBezTo>
                  <a:pt x="140" y="857"/>
                  <a:pt x="150" y="857"/>
                  <a:pt x="157" y="853"/>
                </a:cubicBezTo>
                <a:cubicBezTo>
                  <a:pt x="164" y="848"/>
                  <a:pt x="151" y="828"/>
                  <a:pt x="141" y="818"/>
                </a:cubicBezTo>
                <a:cubicBezTo>
                  <a:pt x="132" y="808"/>
                  <a:pt x="124" y="784"/>
                  <a:pt x="124" y="764"/>
                </a:cubicBezTo>
                <a:cubicBezTo>
                  <a:pt x="124" y="745"/>
                  <a:pt x="141" y="698"/>
                  <a:pt x="149" y="670"/>
                </a:cubicBezTo>
                <a:cubicBezTo>
                  <a:pt x="158" y="643"/>
                  <a:pt x="153" y="617"/>
                  <a:pt x="156" y="611"/>
                </a:cubicBezTo>
                <a:cubicBezTo>
                  <a:pt x="158" y="605"/>
                  <a:pt x="158" y="582"/>
                  <a:pt x="158" y="582"/>
                </a:cubicBezTo>
                <a:cubicBezTo>
                  <a:pt x="158" y="582"/>
                  <a:pt x="160" y="582"/>
                  <a:pt x="166" y="582"/>
                </a:cubicBezTo>
                <a:cubicBezTo>
                  <a:pt x="172" y="582"/>
                  <a:pt x="172" y="585"/>
                  <a:pt x="172" y="570"/>
                </a:cubicBezTo>
                <a:cubicBezTo>
                  <a:pt x="172" y="555"/>
                  <a:pt x="184" y="497"/>
                  <a:pt x="190" y="474"/>
                </a:cubicBezTo>
                <a:cubicBezTo>
                  <a:pt x="195" y="452"/>
                  <a:pt x="195" y="416"/>
                  <a:pt x="195" y="416"/>
                </a:cubicBezTo>
                <a:cubicBezTo>
                  <a:pt x="195" y="416"/>
                  <a:pt x="199" y="416"/>
                  <a:pt x="206" y="414"/>
                </a:cubicBezTo>
                <a:cubicBezTo>
                  <a:pt x="214" y="413"/>
                  <a:pt x="208" y="399"/>
                  <a:pt x="199" y="371"/>
                </a:cubicBezTo>
                <a:cubicBezTo>
                  <a:pt x="189" y="344"/>
                  <a:pt x="192" y="313"/>
                  <a:pt x="192" y="313"/>
                </a:cubicBezTo>
                <a:cubicBezTo>
                  <a:pt x="192" y="313"/>
                  <a:pt x="208" y="311"/>
                  <a:pt x="215" y="296"/>
                </a:cubicBezTo>
                <a:close/>
                <a:moveTo>
                  <a:pt x="73" y="279"/>
                </a:moveTo>
                <a:cubicBezTo>
                  <a:pt x="73" y="286"/>
                  <a:pt x="71" y="292"/>
                  <a:pt x="71" y="292"/>
                </a:cubicBezTo>
                <a:cubicBezTo>
                  <a:pt x="71" y="292"/>
                  <a:pt x="67" y="292"/>
                  <a:pt x="63" y="289"/>
                </a:cubicBezTo>
                <a:cubicBezTo>
                  <a:pt x="65" y="285"/>
                  <a:pt x="65" y="271"/>
                  <a:pt x="65" y="271"/>
                </a:cubicBezTo>
                <a:cubicBezTo>
                  <a:pt x="73" y="269"/>
                  <a:pt x="73" y="269"/>
                  <a:pt x="73" y="269"/>
                </a:cubicBezTo>
                <a:cubicBezTo>
                  <a:pt x="73" y="269"/>
                  <a:pt x="73" y="272"/>
                  <a:pt x="73" y="279"/>
                </a:cubicBezTo>
                <a:close/>
                <a:moveTo>
                  <a:pt x="110" y="621"/>
                </a:moveTo>
                <a:cubicBezTo>
                  <a:pt x="109" y="625"/>
                  <a:pt x="108" y="631"/>
                  <a:pt x="107" y="637"/>
                </a:cubicBezTo>
                <a:cubicBezTo>
                  <a:pt x="107" y="642"/>
                  <a:pt x="107" y="646"/>
                  <a:pt x="107" y="646"/>
                </a:cubicBezTo>
                <a:cubicBezTo>
                  <a:pt x="107" y="646"/>
                  <a:pt x="106" y="638"/>
                  <a:pt x="106" y="632"/>
                </a:cubicBezTo>
                <a:cubicBezTo>
                  <a:pt x="106" y="626"/>
                  <a:pt x="102" y="620"/>
                  <a:pt x="104" y="612"/>
                </a:cubicBezTo>
                <a:cubicBezTo>
                  <a:pt x="105" y="608"/>
                  <a:pt x="106" y="602"/>
                  <a:pt x="107" y="596"/>
                </a:cubicBezTo>
                <a:cubicBezTo>
                  <a:pt x="109" y="588"/>
                  <a:pt x="110" y="580"/>
                  <a:pt x="110" y="580"/>
                </a:cubicBezTo>
                <a:cubicBezTo>
                  <a:pt x="110" y="601"/>
                  <a:pt x="112" y="615"/>
                  <a:pt x="110" y="621"/>
                </a:cubicBezTo>
                <a:close/>
                <a:moveTo>
                  <a:pt x="116" y="225"/>
                </a:moveTo>
                <a:cubicBezTo>
                  <a:pt x="115" y="231"/>
                  <a:pt x="108" y="214"/>
                  <a:pt x="103" y="195"/>
                </a:cubicBezTo>
                <a:cubicBezTo>
                  <a:pt x="99" y="176"/>
                  <a:pt x="91" y="148"/>
                  <a:pt x="91" y="130"/>
                </a:cubicBezTo>
                <a:cubicBezTo>
                  <a:pt x="91" y="130"/>
                  <a:pt x="105" y="142"/>
                  <a:pt x="105" y="151"/>
                </a:cubicBezTo>
                <a:cubicBezTo>
                  <a:pt x="105" y="161"/>
                  <a:pt x="112" y="191"/>
                  <a:pt x="115" y="200"/>
                </a:cubicBezTo>
                <a:cubicBezTo>
                  <a:pt x="117" y="209"/>
                  <a:pt x="119" y="189"/>
                  <a:pt x="124" y="180"/>
                </a:cubicBezTo>
                <a:cubicBezTo>
                  <a:pt x="129" y="171"/>
                  <a:pt x="131" y="163"/>
                  <a:pt x="128" y="156"/>
                </a:cubicBezTo>
                <a:cubicBezTo>
                  <a:pt x="125" y="149"/>
                  <a:pt x="136" y="146"/>
                  <a:pt x="143" y="128"/>
                </a:cubicBezTo>
                <a:cubicBezTo>
                  <a:pt x="144" y="135"/>
                  <a:pt x="144" y="140"/>
                  <a:pt x="143" y="147"/>
                </a:cubicBezTo>
                <a:cubicBezTo>
                  <a:pt x="143" y="153"/>
                  <a:pt x="132" y="186"/>
                  <a:pt x="129" y="192"/>
                </a:cubicBezTo>
                <a:cubicBezTo>
                  <a:pt x="125" y="199"/>
                  <a:pt x="117" y="219"/>
                  <a:pt x="116" y="225"/>
                </a:cubicBezTo>
                <a:close/>
                <a:moveTo>
                  <a:pt x="149" y="333"/>
                </a:moveTo>
                <a:cubicBezTo>
                  <a:pt x="149" y="333"/>
                  <a:pt x="138" y="338"/>
                  <a:pt x="138" y="333"/>
                </a:cubicBezTo>
                <a:cubicBezTo>
                  <a:pt x="139" y="329"/>
                  <a:pt x="141" y="315"/>
                  <a:pt x="141" y="315"/>
                </a:cubicBezTo>
                <a:cubicBezTo>
                  <a:pt x="149" y="315"/>
                  <a:pt x="149" y="315"/>
                  <a:pt x="149" y="315"/>
                </a:cubicBezTo>
                <a:lnTo>
                  <a:pt x="149" y="333"/>
                </a:lnTo>
                <a:close/>
              </a:path>
            </a:pathLst>
          </a:custGeom>
          <a:solidFill>
            <a:srgbClr val="4C4B50"/>
          </a:solidFill>
          <a:ln>
            <a:noFill/>
          </a:ln>
          <a:effectLst/>
        </p:spPr>
        <p:txBody>
          <a:bodyPr vert="horz" wrap="square" lIns="91440" tIns="45720" rIns="91440" bIns="45720" numCol="1" anchor="t" anchorCtr="0" compatLnSpc="1">
            <a:prstTxWarp prst="textNoShape">
              <a:avLst/>
            </a:prstTxWarp>
          </a:bodyPr>
          <a:lstStyle/>
          <a:p>
            <a:endParaRPr lang="id-ID" sz="1800"/>
          </a:p>
        </p:txBody>
      </p:sp>
      <p:sp>
        <p:nvSpPr>
          <p:cNvPr id="19" name="Freeform 192"/>
          <p:cNvSpPr>
            <a:spLocks noEditPoints="1"/>
          </p:cNvSpPr>
          <p:nvPr/>
        </p:nvSpPr>
        <p:spPr bwMode="auto">
          <a:xfrm>
            <a:off x="8397876" y="2294897"/>
            <a:ext cx="1746022" cy="3885951"/>
          </a:xfrm>
          <a:custGeom>
            <a:avLst/>
            <a:gdLst>
              <a:gd name="T0" fmla="*/ 625 w 693"/>
              <a:gd name="T1" fmla="*/ 1522 h 1641"/>
              <a:gd name="T2" fmla="*/ 520 w 693"/>
              <a:gd name="T3" fmla="*/ 985 h 1641"/>
              <a:gd name="T4" fmla="*/ 498 w 693"/>
              <a:gd name="T5" fmla="*/ 789 h 1641"/>
              <a:gd name="T6" fmla="*/ 532 w 693"/>
              <a:gd name="T7" fmla="*/ 760 h 1641"/>
              <a:gd name="T8" fmla="*/ 571 w 693"/>
              <a:gd name="T9" fmla="*/ 506 h 1641"/>
              <a:gd name="T10" fmla="*/ 505 w 693"/>
              <a:gd name="T11" fmla="*/ 282 h 1641"/>
              <a:gd name="T12" fmla="*/ 394 w 693"/>
              <a:gd name="T13" fmla="*/ 243 h 1641"/>
              <a:gd name="T14" fmla="*/ 344 w 693"/>
              <a:gd name="T15" fmla="*/ 214 h 1641"/>
              <a:gd name="T16" fmla="*/ 341 w 693"/>
              <a:gd name="T17" fmla="*/ 204 h 1641"/>
              <a:gd name="T18" fmla="*/ 354 w 693"/>
              <a:gd name="T19" fmla="*/ 65 h 1641"/>
              <a:gd name="T20" fmla="*/ 313 w 693"/>
              <a:gd name="T21" fmla="*/ 0 h 1641"/>
              <a:gd name="T22" fmla="*/ 228 w 693"/>
              <a:gd name="T23" fmla="*/ 24 h 1641"/>
              <a:gd name="T24" fmla="*/ 214 w 693"/>
              <a:gd name="T25" fmla="*/ 121 h 1641"/>
              <a:gd name="T26" fmla="*/ 240 w 693"/>
              <a:gd name="T27" fmla="*/ 200 h 1641"/>
              <a:gd name="T28" fmla="*/ 240 w 693"/>
              <a:gd name="T29" fmla="*/ 215 h 1641"/>
              <a:gd name="T30" fmla="*/ 147 w 693"/>
              <a:gd name="T31" fmla="*/ 272 h 1641"/>
              <a:gd name="T32" fmla="*/ 22 w 693"/>
              <a:gd name="T33" fmla="*/ 531 h 1641"/>
              <a:gd name="T34" fmla="*/ 113 w 693"/>
              <a:gd name="T35" fmla="*/ 777 h 1641"/>
              <a:gd name="T36" fmla="*/ 143 w 693"/>
              <a:gd name="T37" fmla="*/ 802 h 1641"/>
              <a:gd name="T38" fmla="*/ 220 w 693"/>
              <a:gd name="T39" fmla="*/ 1183 h 1641"/>
              <a:gd name="T40" fmla="*/ 267 w 693"/>
              <a:gd name="T41" fmla="*/ 1470 h 1641"/>
              <a:gd name="T42" fmla="*/ 231 w 693"/>
              <a:gd name="T43" fmla="*/ 1602 h 1641"/>
              <a:gd name="T44" fmla="*/ 343 w 693"/>
              <a:gd name="T45" fmla="*/ 1595 h 1641"/>
              <a:gd name="T46" fmla="*/ 351 w 693"/>
              <a:gd name="T47" fmla="*/ 1504 h 1641"/>
              <a:gd name="T48" fmla="*/ 342 w 693"/>
              <a:gd name="T49" fmla="*/ 1327 h 1641"/>
              <a:gd name="T50" fmla="*/ 334 w 693"/>
              <a:gd name="T51" fmla="*/ 1168 h 1641"/>
              <a:gd name="T52" fmla="*/ 372 w 693"/>
              <a:gd name="T53" fmla="*/ 991 h 1641"/>
              <a:gd name="T54" fmla="*/ 495 w 693"/>
              <a:gd name="T55" fmla="*/ 1455 h 1641"/>
              <a:gd name="T56" fmla="*/ 553 w 693"/>
              <a:gd name="T57" fmla="*/ 1595 h 1641"/>
              <a:gd name="T58" fmla="*/ 693 w 693"/>
              <a:gd name="T59" fmla="*/ 1628 h 1641"/>
              <a:gd name="T60" fmla="*/ 115 w 693"/>
              <a:gd name="T61" fmla="*/ 608 h 1641"/>
              <a:gd name="T62" fmla="*/ 125 w 693"/>
              <a:gd name="T63" fmla="*/ 524 h 1641"/>
              <a:gd name="T64" fmla="*/ 395 w 693"/>
              <a:gd name="T65" fmla="*/ 690 h 1641"/>
              <a:gd name="T66" fmla="*/ 314 w 693"/>
              <a:gd name="T67" fmla="*/ 307 h 1641"/>
              <a:gd name="T68" fmla="*/ 280 w 693"/>
              <a:gd name="T69" fmla="*/ 291 h 1641"/>
              <a:gd name="T70" fmla="*/ 295 w 693"/>
              <a:gd name="T71" fmla="*/ 485 h 1641"/>
              <a:gd name="T72" fmla="*/ 274 w 693"/>
              <a:gd name="T73" fmla="*/ 687 h 1641"/>
              <a:gd name="T74" fmla="*/ 235 w 693"/>
              <a:gd name="T75" fmla="*/ 542 h 1641"/>
              <a:gd name="T76" fmla="*/ 248 w 693"/>
              <a:gd name="T77" fmla="*/ 225 h 1641"/>
              <a:gd name="T78" fmla="*/ 334 w 693"/>
              <a:gd name="T79" fmla="*/ 227 h 1641"/>
              <a:gd name="T80" fmla="*/ 381 w 693"/>
              <a:gd name="T81" fmla="*/ 413 h 1641"/>
              <a:gd name="T82" fmla="*/ 411 w 693"/>
              <a:gd name="T83" fmla="*/ 689 h 1641"/>
              <a:gd name="T84" fmla="*/ 473 w 693"/>
              <a:gd name="T85" fmla="*/ 485 h 1641"/>
              <a:gd name="T86" fmla="*/ 501 w 693"/>
              <a:gd name="T87" fmla="*/ 57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93" h="1641">
                <a:moveTo>
                  <a:pt x="669" y="1590"/>
                </a:moveTo>
                <a:cubicBezTo>
                  <a:pt x="650" y="1579"/>
                  <a:pt x="636" y="1550"/>
                  <a:pt x="629" y="1542"/>
                </a:cubicBezTo>
                <a:cubicBezTo>
                  <a:pt x="622" y="1535"/>
                  <a:pt x="631" y="1537"/>
                  <a:pt x="625" y="1522"/>
                </a:cubicBezTo>
                <a:cubicBezTo>
                  <a:pt x="619" y="1507"/>
                  <a:pt x="600" y="1419"/>
                  <a:pt x="597" y="1391"/>
                </a:cubicBezTo>
                <a:cubicBezTo>
                  <a:pt x="593" y="1362"/>
                  <a:pt x="595" y="1265"/>
                  <a:pt x="582" y="1219"/>
                </a:cubicBezTo>
                <a:cubicBezTo>
                  <a:pt x="568" y="1173"/>
                  <a:pt x="526" y="1025"/>
                  <a:pt x="520" y="985"/>
                </a:cubicBezTo>
                <a:cubicBezTo>
                  <a:pt x="514" y="944"/>
                  <a:pt x="505" y="903"/>
                  <a:pt x="505" y="881"/>
                </a:cubicBezTo>
                <a:cubicBezTo>
                  <a:pt x="505" y="858"/>
                  <a:pt x="503" y="843"/>
                  <a:pt x="496" y="827"/>
                </a:cubicBezTo>
                <a:cubicBezTo>
                  <a:pt x="490" y="811"/>
                  <a:pt x="498" y="789"/>
                  <a:pt x="498" y="789"/>
                </a:cubicBezTo>
                <a:cubicBezTo>
                  <a:pt x="498" y="789"/>
                  <a:pt x="514" y="801"/>
                  <a:pt x="524" y="810"/>
                </a:cubicBezTo>
                <a:cubicBezTo>
                  <a:pt x="534" y="819"/>
                  <a:pt x="534" y="805"/>
                  <a:pt x="529" y="785"/>
                </a:cubicBezTo>
                <a:cubicBezTo>
                  <a:pt x="524" y="765"/>
                  <a:pt x="527" y="754"/>
                  <a:pt x="532" y="760"/>
                </a:cubicBezTo>
                <a:cubicBezTo>
                  <a:pt x="537" y="767"/>
                  <a:pt x="541" y="728"/>
                  <a:pt x="553" y="705"/>
                </a:cubicBezTo>
                <a:cubicBezTo>
                  <a:pt x="566" y="681"/>
                  <a:pt x="593" y="633"/>
                  <a:pt x="587" y="606"/>
                </a:cubicBezTo>
                <a:cubicBezTo>
                  <a:pt x="581" y="578"/>
                  <a:pt x="578" y="530"/>
                  <a:pt x="571" y="506"/>
                </a:cubicBezTo>
                <a:cubicBezTo>
                  <a:pt x="563" y="483"/>
                  <a:pt x="556" y="441"/>
                  <a:pt x="547" y="415"/>
                </a:cubicBezTo>
                <a:cubicBezTo>
                  <a:pt x="538" y="389"/>
                  <a:pt x="540" y="376"/>
                  <a:pt x="529" y="350"/>
                </a:cubicBezTo>
                <a:cubicBezTo>
                  <a:pt x="517" y="324"/>
                  <a:pt x="505" y="295"/>
                  <a:pt x="505" y="282"/>
                </a:cubicBezTo>
                <a:cubicBezTo>
                  <a:pt x="505" y="275"/>
                  <a:pt x="502" y="269"/>
                  <a:pt x="491" y="265"/>
                </a:cubicBezTo>
                <a:cubicBezTo>
                  <a:pt x="483" y="261"/>
                  <a:pt x="469" y="258"/>
                  <a:pt x="449" y="255"/>
                </a:cubicBezTo>
                <a:cubicBezTo>
                  <a:pt x="428" y="252"/>
                  <a:pt x="409" y="248"/>
                  <a:pt x="394" y="243"/>
                </a:cubicBezTo>
                <a:cubicBezTo>
                  <a:pt x="393" y="243"/>
                  <a:pt x="392" y="242"/>
                  <a:pt x="391" y="242"/>
                </a:cubicBezTo>
                <a:cubicBezTo>
                  <a:pt x="391" y="242"/>
                  <a:pt x="390" y="242"/>
                  <a:pt x="390" y="242"/>
                </a:cubicBezTo>
                <a:cubicBezTo>
                  <a:pt x="370" y="235"/>
                  <a:pt x="344" y="214"/>
                  <a:pt x="344" y="214"/>
                </a:cubicBezTo>
                <a:cubicBezTo>
                  <a:pt x="336" y="225"/>
                  <a:pt x="336" y="225"/>
                  <a:pt x="336" y="225"/>
                </a:cubicBezTo>
                <a:cubicBezTo>
                  <a:pt x="339" y="221"/>
                  <a:pt x="341" y="218"/>
                  <a:pt x="344" y="214"/>
                </a:cubicBezTo>
                <a:cubicBezTo>
                  <a:pt x="341" y="211"/>
                  <a:pt x="336" y="204"/>
                  <a:pt x="341" y="204"/>
                </a:cubicBezTo>
                <a:cubicBezTo>
                  <a:pt x="352" y="203"/>
                  <a:pt x="354" y="159"/>
                  <a:pt x="360" y="146"/>
                </a:cubicBezTo>
                <a:cubicBezTo>
                  <a:pt x="366" y="133"/>
                  <a:pt x="364" y="124"/>
                  <a:pt x="360" y="112"/>
                </a:cubicBezTo>
                <a:cubicBezTo>
                  <a:pt x="356" y="101"/>
                  <a:pt x="364" y="84"/>
                  <a:pt x="354" y="65"/>
                </a:cubicBezTo>
                <a:cubicBezTo>
                  <a:pt x="344" y="47"/>
                  <a:pt x="358" y="24"/>
                  <a:pt x="344" y="22"/>
                </a:cubicBezTo>
                <a:cubicBezTo>
                  <a:pt x="330" y="20"/>
                  <a:pt x="335" y="3"/>
                  <a:pt x="322" y="3"/>
                </a:cubicBezTo>
                <a:cubicBezTo>
                  <a:pt x="318" y="3"/>
                  <a:pt x="315" y="2"/>
                  <a:pt x="313" y="0"/>
                </a:cubicBezTo>
                <a:cubicBezTo>
                  <a:pt x="302" y="21"/>
                  <a:pt x="285" y="14"/>
                  <a:pt x="285" y="14"/>
                </a:cubicBezTo>
                <a:cubicBezTo>
                  <a:pt x="259" y="8"/>
                  <a:pt x="242" y="14"/>
                  <a:pt x="230" y="23"/>
                </a:cubicBezTo>
                <a:cubicBezTo>
                  <a:pt x="230" y="23"/>
                  <a:pt x="229" y="24"/>
                  <a:pt x="228" y="24"/>
                </a:cubicBezTo>
                <a:cubicBezTo>
                  <a:pt x="213" y="38"/>
                  <a:pt x="208" y="57"/>
                  <a:pt x="208" y="58"/>
                </a:cubicBezTo>
                <a:cubicBezTo>
                  <a:pt x="207" y="65"/>
                  <a:pt x="206" y="72"/>
                  <a:pt x="206" y="77"/>
                </a:cubicBezTo>
                <a:cubicBezTo>
                  <a:pt x="208" y="95"/>
                  <a:pt x="213" y="113"/>
                  <a:pt x="214" y="121"/>
                </a:cubicBezTo>
                <a:cubicBezTo>
                  <a:pt x="215" y="128"/>
                  <a:pt x="219" y="158"/>
                  <a:pt x="225" y="158"/>
                </a:cubicBezTo>
                <a:cubicBezTo>
                  <a:pt x="231" y="158"/>
                  <a:pt x="233" y="159"/>
                  <a:pt x="233" y="159"/>
                </a:cubicBezTo>
                <a:cubicBezTo>
                  <a:pt x="233" y="159"/>
                  <a:pt x="240" y="182"/>
                  <a:pt x="240" y="200"/>
                </a:cubicBezTo>
                <a:cubicBezTo>
                  <a:pt x="240" y="208"/>
                  <a:pt x="240" y="212"/>
                  <a:pt x="240" y="215"/>
                </a:cubicBezTo>
                <a:cubicBezTo>
                  <a:pt x="240" y="215"/>
                  <a:pt x="240" y="215"/>
                  <a:pt x="240" y="215"/>
                </a:cubicBezTo>
                <a:cubicBezTo>
                  <a:pt x="240" y="215"/>
                  <a:pt x="240" y="215"/>
                  <a:pt x="240" y="215"/>
                </a:cubicBezTo>
                <a:cubicBezTo>
                  <a:pt x="240" y="215"/>
                  <a:pt x="240" y="215"/>
                  <a:pt x="240" y="215"/>
                </a:cubicBezTo>
                <a:cubicBezTo>
                  <a:pt x="240" y="215"/>
                  <a:pt x="224" y="238"/>
                  <a:pt x="206" y="246"/>
                </a:cubicBezTo>
                <a:cubicBezTo>
                  <a:pt x="188" y="255"/>
                  <a:pt x="162" y="268"/>
                  <a:pt x="147" y="272"/>
                </a:cubicBezTo>
                <a:cubicBezTo>
                  <a:pt x="136" y="275"/>
                  <a:pt x="124" y="279"/>
                  <a:pt x="115" y="285"/>
                </a:cubicBezTo>
                <a:cubicBezTo>
                  <a:pt x="103" y="293"/>
                  <a:pt x="93" y="305"/>
                  <a:pt x="89" y="326"/>
                </a:cubicBezTo>
                <a:cubicBezTo>
                  <a:pt x="82" y="365"/>
                  <a:pt x="42" y="495"/>
                  <a:pt x="22" y="531"/>
                </a:cubicBezTo>
                <a:cubicBezTo>
                  <a:pt x="3" y="567"/>
                  <a:pt x="0" y="616"/>
                  <a:pt x="20" y="646"/>
                </a:cubicBezTo>
                <a:cubicBezTo>
                  <a:pt x="39" y="676"/>
                  <a:pt x="86" y="750"/>
                  <a:pt x="93" y="760"/>
                </a:cubicBezTo>
                <a:cubicBezTo>
                  <a:pt x="100" y="770"/>
                  <a:pt x="102" y="778"/>
                  <a:pt x="113" y="777"/>
                </a:cubicBezTo>
                <a:cubicBezTo>
                  <a:pt x="113" y="777"/>
                  <a:pt x="114" y="776"/>
                  <a:pt x="115" y="776"/>
                </a:cubicBezTo>
                <a:cubicBezTo>
                  <a:pt x="124" y="776"/>
                  <a:pt x="130" y="777"/>
                  <a:pt x="130" y="777"/>
                </a:cubicBezTo>
                <a:cubicBezTo>
                  <a:pt x="130" y="777"/>
                  <a:pt x="135" y="796"/>
                  <a:pt x="143" y="802"/>
                </a:cubicBezTo>
                <a:cubicBezTo>
                  <a:pt x="151" y="808"/>
                  <a:pt x="161" y="828"/>
                  <a:pt x="163" y="821"/>
                </a:cubicBezTo>
                <a:cubicBezTo>
                  <a:pt x="166" y="814"/>
                  <a:pt x="173" y="872"/>
                  <a:pt x="180" y="903"/>
                </a:cubicBezTo>
                <a:cubicBezTo>
                  <a:pt x="187" y="934"/>
                  <a:pt x="220" y="1152"/>
                  <a:pt x="220" y="1183"/>
                </a:cubicBezTo>
                <a:cubicBezTo>
                  <a:pt x="220" y="1214"/>
                  <a:pt x="232" y="1246"/>
                  <a:pt x="231" y="1268"/>
                </a:cubicBezTo>
                <a:cubicBezTo>
                  <a:pt x="230" y="1291"/>
                  <a:pt x="235" y="1349"/>
                  <a:pt x="236" y="1381"/>
                </a:cubicBezTo>
                <a:cubicBezTo>
                  <a:pt x="237" y="1413"/>
                  <a:pt x="267" y="1447"/>
                  <a:pt x="267" y="1470"/>
                </a:cubicBezTo>
                <a:cubicBezTo>
                  <a:pt x="267" y="1494"/>
                  <a:pt x="260" y="1505"/>
                  <a:pt x="263" y="1519"/>
                </a:cubicBezTo>
                <a:cubicBezTo>
                  <a:pt x="267" y="1532"/>
                  <a:pt x="266" y="1542"/>
                  <a:pt x="251" y="1558"/>
                </a:cubicBezTo>
                <a:cubicBezTo>
                  <a:pt x="236" y="1574"/>
                  <a:pt x="230" y="1589"/>
                  <a:pt x="231" y="1602"/>
                </a:cubicBezTo>
                <a:cubicBezTo>
                  <a:pt x="232" y="1614"/>
                  <a:pt x="236" y="1619"/>
                  <a:pt x="266" y="1620"/>
                </a:cubicBezTo>
                <a:cubicBezTo>
                  <a:pt x="296" y="1621"/>
                  <a:pt x="324" y="1613"/>
                  <a:pt x="324" y="1605"/>
                </a:cubicBezTo>
                <a:cubicBezTo>
                  <a:pt x="324" y="1598"/>
                  <a:pt x="334" y="1595"/>
                  <a:pt x="343" y="1595"/>
                </a:cubicBezTo>
                <a:cubicBezTo>
                  <a:pt x="351" y="1595"/>
                  <a:pt x="350" y="1587"/>
                  <a:pt x="346" y="1569"/>
                </a:cubicBezTo>
                <a:cubicBezTo>
                  <a:pt x="343" y="1552"/>
                  <a:pt x="330" y="1528"/>
                  <a:pt x="338" y="1531"/>
                </a:cubicBezTo>
                <a:cubicBezTo>
                  <a:pt x="345" y="1533"/>
                  <a:pt x="351" y="1528"/>
                  <a:pt x="351" y="1504"/>
                </a:cubicBezTo>
                <a:cubicBezTo>
                  <a:pt x="351" y="1479"/>
                  <a:pt x="355" y="1471"/>
                  <a:pt x="344" y="1457"/>
                </a:cubicBezTo>
                <a:cubicBezTo>
                  <a:pt x="333" y="1442"/>
                  <a:pt x="335" y="1415"/>
                  <a:pt x="338" y="1392"/>
                </a:cubicBezTo>
                <a:cubicBezTo>
                  <a:pt x="340" y="1370"/>
                  <a:pt x="348" y="1354"/>
                  <a:pt x="342" y="1327"/>
                </a:cubicBezTo>
                <a:cubicBezTo>
                  <a:pt x="335" y="1299"/>
                  <a:pt x="334" y="1266"/>
                  <a:pt x="338" y="1252"/>
                </a:cubicBezTo>
                <a:cubicBezTo>
                  <a:pt x="342" y="1239"/>
                  <a:pt x="339" y="1222"/>
                  <a:pt x="329" y="1211"/>
                </a:cubicBezTo>
                <a:cubicBezTo>
                  <a:pt x="319" y="1200"/>
                  <a:pt x="334" y="1180"/>
                  <a:pt x="334" y="1168"/>
                </a:cubicBezTo>
                <a:cubicBezTo>
                  <a:pt x="334" y="1156"/>
                  <a:pt x="330" y="1104"/>
                  <a:pt x="337" y="1052"/>
                </a:cubicBezTo>
                <a:cubicBezTo>
                  <a:pt x="343" y="999"/>
                  <a:pt x="344" y="960"/>
                  <a:pt x="345" y="946"/>
                </a:cubicBezTo>
                <a:cubicBezTo>
                  <a:pt x="346" y="933"/>
                  <a:pt x="354" y="939"/>
                  <a:pt x="372" y="991"/>
                </a:cubicBezTo>
                <a:cubicBezTo>
                  <a:pt x="391" y="1043"/>
                  <a:pt x="438" y="1205"/>
                  <a:pt x="447" y="1241"/>
                </a:cubicBezTo>
                <a:cubicBezTo>
                  <a:pt x="454" y="1272"/>
                  <a:pt x="480" y="1385"/>
                  <a:pt x="491" y="1436"/>
                </a:cubicBezTo>
                <a:cubicBezTo>
                  <a:pt x="493" y="1444"/>
                  <a:pt x="494" y="1451"/>
                  <a:pt x="495" y="1455"/>
                </a:cubicBezTo>
                <a:cubicBezTo>
                  <a:pt x="501" y="1486"/>
                  <a:pt x="509" y="1548"/>
                  <a:pt x="517" y="1548"/>
                </a:cubicBezTo>
                <a:cubicBezTo>
                  <a:pt x="526" y="1548"/>
                  <a:pt x="524" y="1554"/>
                  <a:pt x="525" y="1572"/>
                </a:cubicBezTo>
                <a:cubicBezTo>
                  <a:pt x="526" y="1589"/>
                  <a:pt x="543" y="1592"/>
                  <a:pt x="553" y="1595"/>
                </a:cubicBezTo>
                <a:cubicBezTo>
                  <a:pt x="563" y="1599"/>
                  <a:pt x="566" y="1589"/>
                  <a:pt x="566" y="1589"/>
                </a:cubicBezTo>
                <a:cubicBezTo>
                  <a:pt x="566" y="1589"/>
                  <a:pt x="582" y="1623"/>
                  <a:pt x="610" y="1626"/>
                </a:cubicBezTo>
                <a:cubicBezTo>
                  <a:pt x="639" y="1630"/>
                  <a:pt x="693" y="1641"/>
                  <a:pt x="693" y="1628"/>
                </a:cubicBezTo>
                <a:cubicBezTo>
                  <a:pt x="693" y="1614"/>
                  <a:pt x="687" y="1602"/>
                  <a:pt x="669" y="1590"/>
                </a:cubicBezTo>
                <a:close/>
                <a:moveTo>
                  <a:pt x="128" y="644"/>
                </a:moveTo>
                <a:cubicBezTo>
                  <a:pt x="128" y="632"/>
                  <a:pt x="122" y="619"/>
                  <a:pt x="115" y="608"/>
                </a:cubicBezTo>
                <a:cubicBezTo>
                  <a:pt x="105" y="594"/>
                  <a:pt x="95" y="582"/>
                  <a:pt x="99" y="575"/>
                </a:cubicBezTo>
                <a:cubicBezTo>
                  <a:pt x="105" y="563"/>
                  <a:pt x="110" y="563"/>
                  <a:pt x="115" y="554"/>
                </a:cubicBezTo>
                <a:cubicBezTo>
                  <a:pt x="118" y="549"/>
                  <a:pt x="121" y="541"/>
                  <a:pt x="125" y="524"/>
                </a:cubicBezTo>
                <a:cubicBezTo>
                  <a:pt x="124" y="559"/>
                  <a:pt x="136" y="611"/>
                  <a:pt x="128" y="644"/>
                </a:cubicBezTo>
                <a:close/>
                <a:moveTo>
                  <a:pt x="411" y="689"/>
                </a:moveTo>
                <a:cubicBezTo>
                  <a:pt x="407" y="690"/>
                  <a:pt x="402" y="690"/>
                  <a:pt x="395" y="690"/>
                </a:cubicBezTo>
                <a:cubicBezTo>
                  <a:pt x="395" y="685"/>
                  <a:pt x="395" y="680"/>
                  <a:pt x="393" y="674"/>
                </a:cubicBezTo>
                <a:cubicBezTo>
                  <a:pt x="389" y="655"/>
                  <a:pt x="367" y="523"/>
                  <a:pt x="351" y="448"/>
                </a:cubicBezTo>
                <a:cubicBezTo>
                  <a:pt x="335" y="373"/>
                  <a:pt x="318" y="317"/>
                  <a:pt x="314" y="307"/>
                </a:cubicBezTo>
                <a:cubicBezTo>
                  <a:pt x="310" y="297"/>
                  <a:pt x="323" y="293"/>
                  <a:pt x="323" y="293"/>
                </a:cubicBezTo>
                <a:cubicBezTo>
                  <a:pt x="299" y="269"/>
                  <a:pt x="299" y="269"/>
                  <a:pt x="299" y="269"/>
                </a:cubicBezTo>
                <a:cubicBezTo>
                  <a:pt x="288" y="274"/>
                  <a:pt x="280" y="291"/>
                  <a:pt x="280" y="291"/>
                </a:cubicBezTo>
                <a:cubicBezTo>
                  <a:pt x="280" y="291"/>
                  <a:pt x="292" y="299"/>
                  <a:pt x="294" y="307"/>
                </a:cubicBezTo>
                <a:cubicBezTo>
                  <a:pt x="296" y="315"/>
                  <a:pt x="292" y="325"/>
                  <a:pt x="286" y="343"/>
                </a:cubicBezTo>
                <a:cubicBezTo>
                  <a:pt x="281" y="362"/>
                  <a:pt x="288" y="443"/>
                  <a:pt x="295" y="485"/>
                </a:cubicBezTo>
                <a:cubicBezTo>
                  <a:pt x="302" y="527"/>
                  <a:pt x="315" y="621"/>
                  <a:pt x="323" y="669"/>
                </a:cubicBezTo>
                <a:cubicBezTo>
                  <a:pt x="324" y="677"/>
                  <a:pt x="326" y="683"/>
                  <a:pt x="327" y="689"/>
                </a:cubicBezTo>
                <a:cubicBezTo>
                  <a:pt x="308" y="688"/>
                  <a:pt x="289" y="687"/>
                  <a:pt x="274" y="687"/>
                </a:cubicBezTo>
                <a:cubicBezTo>
                  <a:pt x="232" y="687"/>
                  <a:pt x="191" y="692"/>
                  <a:pt x="191" y="692"/>
                </a:cubicBezTo>
                <a:cubicBezTo>
                  <a:pt x="191" y="692"/>
                  <a:pt x="199" y="672"/>
                  <a:pt x="212" y="643"/>
                </a:cubicBezTo>
                <a:cubicBezTo>
                  <a:pt x="224" y="615"/>
                  <a:pt x="226" y="589"/>
                  <a:pt x="235" y="542"/>
                </a:cubicBezTo>
                <a:cubicBezTo>
                  <a:pt x="245" y="495"/>
                  <a:pt x="237" y="463"/>
                  <a:pt x="237" y="406"/>
                </a:cubicBezTo>
                <a:cubicBezTo>
                  <a:pt x="237" y="361"/>
                  <a:pt x="234" y="300"/>
                  <a:pt x="231" y="263"/>
                </a:cubicBezTo>
                <a:cubicBezTo>
                  <a:pt x="231" y="257"/>
                  <a:pt x="231" y="235"/>
                  <a:pt x="248" y="225"/>
                </a:cubicBezTo>
                <a:cubicBezTo>
                  <a:pt x="257" y="236"/>
                  <a:pt x="268" y="248"/>
                  <a:pt x="281" y="257"/>
                </a:cubicBezTo>
                <a:cubicBezTo>
                  <a:pt x="304" y="273"/>
                  <a:pt x="306" y="261"/>
                  <a:pt x="320" y="244"/>
                </a:cubicBezTo>
                <a:cubicBezTo>
                  <a:pt x="326" y="237"/>
                  <a:pt x="330" y="232"/>
                  <a:pt x="334" y="227"/>
                </a:cubicBezTo>
                <a:cubicBezTo>
                  <a:pt x="334" y="227"/>
                  <a:pt x="334" y="227"/>
                  <a:pt x="334" y="227"/>
                </a:cubicBezTo>
                <a:cubicBezTo>
                  <a:pt x="353" y="218"/>
                  <a:pt x="370" y="255"/>
                  <a:pt x="370" y="255"/>
                </a:cubicBezTo>
                <a:cubicBezTo>
                  <a:pt x="382" y="288"/>
                  <a:pt x="381" y="349"/>
                  <a:pt x="381" y="413"/>
                </a:cubicBezTo>
                <a:cubicBezTo>
                  <a:pt x="381" y="478"/>
                  <a:pt x="393" y="542"/>
                  <a:pt x="406" y="589"/>
                </a:cubicBezTo>
                <a:cubicBezTo>
                  <a:pt x="418" y="636"/>
                  <a:pt x="437" y="678"/>
                  <a:pt x="437" y="678"/>
                </a:cubicBezTo>
                <a:cubicBezTo>
                  <a:pt x="437" y="678"/>
                  <a:pt x="426" y="684"/>
                  <a:pt x="411" y="689"/>
                </a:cubicBezTo>
                <a:close/>
                <a:moveTo>
                  <a:pt x="491" y="631"/>
                </a:moveTo>
                <a:cubicBezTo>
                  <a:pt x="489" y="627"/>
                  <a:pt x="490" y="600"/>
                  <a:pt x="484" y="579"/>
                </a:cubicBezTo>
                <a:cubicBezTo>
                  <a:pt x="477" y="556"/>
                  <a:pt x="474" y="524"/>
                  <a:pt x="473" y="485"/>
                </a:cubicBezTo>
                <a:cubicBezTo>
                  <a:pt x="473" y="485"/>
                  <a:pt x="482" y="518"/>
                  <a:pt x="491" y="538"/>
                </a:cubicBezTo>
                <a:cubicBezTo>
                  <a:pt x="495" y="547"/>
                  <a:pt x="498" y="553"/>
                  <a:pt x="501" y="553"/>
                </a:cubicBezTo>
                <a:cubicBezTo>
                  <a:pt x="511" y="556"/>
                  <a:pt x="512" y="570"/>
                  <a:pt x="501" y="576"/>
                </a:cubicBezTo>
                <a:cubicBezTo>
                  <a:pt x="490" y="582"/>
                  <a:pt x="498" y="624"/>
                  <a:pt x="493" y="630"/>
                </a:cubicBezTo>
                <a:cubicBezTo>
                  <a:pt x="492" y="631"/>
                  <a:pt x="491" y="631"/>
                  <a:pt x="491" y="631"/>
                </a:cubicBezTo>
                <a:close/>
              </a:path>
            </a:pathLst>
          </a:custGeom>
          <a:solidFill>
            <a:srgbClr val="2ABDC7"/>
          </a:solidFill>
          <a:ln>
            <a:noFill/>
          </a:ln>
          <a:effectLst/>
        </p:spPr>
        <p:txBody>
          <a:bodyPr vert="horz" wrap="square" lIns="91440" tIns="45720" rIns="91440" bIns="45720" numCol="1" anchor="t" anchorCtr="0" compatLnSpc="1">
            <a:prstTxWarp prst="textNoShape">
              <a:avLst/>
            </a:prstTxWarp>
          </a:bodyPr>
          <a:lstStyle/>
          <a:p>
            <a:endParaRPr lang="id-ID" sz="1800"/>
          </a:p>
        </p:txBody>
      </p:sp>
      <p:grpSp>
        <p:nvGrpSpPr>
          <p:cNvPr id="20" name="组合 19"/>
          <p:cNvGrpSpPr/>
          <p:nvPr/>
        </p:nvGrpSpPr>
        <p:grpSpPr>
          <a:xfrm>
            <a:off x="1438617" y="3349053"/>
            <a:ext cx="3804371" cy="1098788"/>
            <a:chOff x="1117736" y="1110369"/>
            <a:chExt cx="4457563" cy="1080731"/>
          </a:xfrm>
        </p:grpSpPr>
        <p:sp>
          <p:nvSpPr>
            <p:cNvPr id="21" name="圆角矩形 20"/>
            <p:cNvSpPr/>
            <p:nvPr/>
          </p:nvSpPr>
          <p:spPr>
            <a:xfrm>
              <a:off x="1164404" y="1110369"/>
              <a:ext cx="4099039" cy="1080731"/>
            </a:xfrm>
            <a:prstGeom prst="roundRect">
              <a:avLst>
                <a:gd name="adj" fmla="val 21244"/>
              </a:avLst>
            </a:prstGeom>
            <a:solidFill>
              <a:srgbClr val="2ABDC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2" name="文本框 40"/>
            <p:cNvSpPr txBox="1"/>
            <p:nvPr/>
          </p:nvSpPr>
          <p:spPr>
            <a:xfrm>
              <a:off x="1117736" y="1145408"/>
              <a:ext cx="4457563" cy="998972"/>
            </a:xfrm>
            <a:prstGeom prst="rect">
              <a:avLst/>
            </a:prstGeom>
            <a:noFill/>
          </p:spPr>
          <p:txBody>
            <a:bodyPr wrap="square" rtlCol="0">
              <a:spAutoFit/>
            </a:bodyPr>
            <a:lstStyle/>
            <a:p>
              <a:r>
                <a:rPr lang="zh-CN" altLang="en-US" sz="6000" b="1" dirty="0" smtClean="0">
                  <a:solidFill>
                    <a:srgbClr val="FFFFFF"/>
                  </a:solidFill>
                  <a:latin typeface="幼圆" panose="02010509060101010101" pitchFamily="49" charset="-122"/>
                  <a:ea typeface="幼圆" panose="02010509060101010101" pitchFamily="49" charset="-122"/>
                </a:rPr>
                <a:t> </a:t>
              </a:r>
              <a:r>
                <a:rPr lang="en-US" altLang="en-US" sz="6000" b="1" dirty="0" smtClean="0">
                  <a:solidFill>
                    <a:srgbClr val="FFFFFF"/>
                  </a:solidFill>
                  <a:latin typeface="Arial" pitchFamily="34" charset="0"/>
                  <a:ea typeface="幼圆" panose="02010509060101010101" pitchFamily="49" charset="-122"/>
                  <a:cs typeface="Arial" pitchFamily="34" charset="0"/>
                </a:rPr>
                <a:t>Thanks</a:t>
              </a:r>
              <a:r>
                <a:rPr lang="zh-CN" altLang="en-US" sz="6000" b="1" dirty="0" smtClean="0">
                  <a:solidFill>
                    <a:srgbClr val="FFFFFF"/>
                  </a:solidFill>
                  <a:latin typeface="Arial" pitchFamily="34" charset="0"/>
                  <a:ea typeface="幼圆" panose="02010509060101010101" pitchFamily="49" charset="-122"/>
                  <a:cs typeface="Arial" pitchFamily="34" charset="0"/>
                </a:rPr>
                <a:t> </a:t>
              </a:r>
              <a:endParaRPr lang="zh-CN" altLang="en-US" sz="6000" b="1" dirty="0">
                <a:solidFill>
                  <a:srgbClr val="FFFFFF"/>
                </a:solidFill>
                <a:latin typeface="Arial" pitchFamily="34" charset="0"/>
                <a:ea typeface="幼圆" panose="02010509060101010101" pitchFamily="49" charset="-122"/>
                <a:cs typeface="Arial" pitchFamily="34" charset="0"/>
              </a:endParaRPr>
            </a:p>
          </p:txBody>
        </p:sp>
      </p:gr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6A91DFA-31D4-094B-9876-1D07BAEF48E0}"/>
              </a:ext>
            </a:extLst>
          </p:cNvPr>
          <p:cNvSpPr>
            <a:spLocks noGrp="1"/>
          </p:cNvSpPr>
          <p:nvPr>
            <p:ph type="ctrTitle" idx="4294967295"/>
          </p:nvPr>
        </p:nvSpPr>
        <p:spPr>
          <a:xfrm>
            <a:off x="4171550" y="1930888"/>
            <a:ext cx="6994434" cy="2795491"/>
          </a:xfrm>
        </p:spPr>
        <p:txBody>
          <a:bodyPr/>
          <a:lstStyle/>
          <a:p>
            <a:r>
              <a:rPr lang="en-US" b="1" dirty="0" smtClean="0">
                <a:latin typeface="Arial" panose="020B0604020202020204" pitchFamily="34" charset="0"/>
                <a:cs typeface="Arial" panose="020B0604020202020204" pitchFamily="34" charset="0"/>
              </a:rPr>
              <a:t>Dragonfly Introduction</a:t>
            </a:r>
            <a:endParaRPr lang="en-US" b="1" dirty="0">
              <a:latin typeface="Arial" panose="020B0604020202020204" pitchFamily="34" charset="0"/>
              <a:cs typeface="Arial" panose="020B0604020202020204" pitchFamily="34" charset="0"/>
            </a:endParaRPr>
          </a:p>
        </p:txBody>
      </p:sp>
      <p:sp>
        <p:nvSpPr>
          <p:cNvPr id="3" name="Subtitle 2">
            <a:extLst>
              <a:ext uri="{FF2B5EF4-FFF2-40B4-BE49-F238E27FC236}">
                <a16:creationId xmlns="" xmlns:a16="http://schemas.microsoft.com/office/drawing/2014/main" id="{F1655CA7-AD97-AF4E-900F-1591EDA2112E}"/>
              </a:ext>
            </a:extLst>
          </p:cNvPr>
          <p:cNvSpPr>
            <a:spLocks noGrp="1"/>
          </p:cNvSpPr>
          <p:nvPr>
            <p:ph type="subTitle" idx="4294967295"/>
          </p:nvPr>
        </p:nvSpPr>
        <p:spPr>
          <a:xfrm>
            <a:off x="4171550" y="3516104"/>
            <a:ext cx="6994434" cy="1613079"/>
          </a:xfrm>
        </p:spPr>
        <p:txBody>
          <a:bodyPr/>
          <a:lstStyle/>
          <a:p>
            <a:pPr marL="0" indent="0">
              <a:buNone/>
            </a:pPr>
            <a:endParaRPr lang="en-US" sz="2000" dirty="0" smtClean="0">
              <a:latin typeface="Verdana" pitchFamily="34" charset="0"/>
              <a:ea typeface="Verdana" pitchFamily="34" charset="0"/>
              <a:cs typeface="Verdana" pitchFamily="34" charset="0"/>
            </a:endParaRPr>
          </a:p>
          <a:p>
            <a:pPr marL="0" indent="0">
              <a:buNone/>
            </a:pPr>
            <a:r>
              <a:rPr lang="en-US" sz="2000" dirty="0" smtClean="0">
                <a:latin typeface="Verdana" pitchFamily="34" charset="0"/>
                <a:ea typeface="Verdana" pitchFamily="34" charset="0"/>
                <a:cs typeface="Verdana" pitchFamily="34" charset="0"/>
              </a:rPr>
              <a:t>Allen Sun, </a:t>
            </a:r>
            <a:r>
              <a:rPr lang="en-US" sz="2000" dirty="0" err="1" smtClean="0">
                <a:latin typeface="Verdana" pitchFamily="34" charset="0"/>
                <a:ea typeface="Verdana" pitchFamily="34" charset="0"/>
                <a:cs typeface="Verdana" pitchFamily="34" charset="0"/>
              </a:rPr>
              <a:t>alibaba</a:t>
            </a:r>
            <a:endParaRPr lang="en-US" sz="2000" dirty="0" smtClean="0">
              <a:latin typeface="Verdana" pitchFamily="34" charset="0"/>
              <a:ea typeface="Verdana" pitchFamily="34" charset="0"/>
              <a:cs typeface="Verdana" pitchFamily="34" charset="0"/>
            </a:endParaRPr>
          </a:p>
          <a:p>
            <a:pPr marL="0" indent="0">
              <a:buNone/>
            </a:pPr>
            <a:r>
              <a:rPr lang="en-US" sz="2000" dirty="0" smtClean="0">
                <a:latin typeface="Verdana" pitchFamily="34" charset="0"/>
                <a:ea typeface="Verdana" pitchFamily="34" charset="0"/>
                <a:cs typeface="Verdana" pitchFamily="34" charset="0"/>
              </a:rPr>
              <a:t>Zuozheng Hu, alibaba</a:t>
            </a:r>
            <a:endParaRPr lang="en-US" sz="2000" dirty="0">
              <a:latin typeface="Verdana" pitchFamily="34" charset="0"/>
              <a:ea typeface="Verdana" pitchFamily="34" charset="0"/>
              <a:cs typeface="Verdana" pitchFamily="34" charset="0"/>
            </a:endParaRPr>
          </a:p>
        </p:txBody>
      </p:sp>
    </p:spTree>
    <p:extLst>
      <p:ext uri="{BB962C8B-B14F-4D97-AF65-F5344CB8AC3E}">
        <p14:creationId xmlns:p14="http://schemas.microsoft.com/office/powerpoint/2010/main" val="287379813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17"/>
          <p:cNvGrpSpPr/>
          <p:nvPr/>
        </p:nvGrpSpPr>
        <p:grpSpPr>
          <a:xfrm>
            <a:off x="1001637" y="2259669"/>
            <a:ext cx="3137307" cy="3137307"/>
            <a:chOff x="304800" y="673100"/>
            <a:chExt cx="4000500" cy="4000500"/>
          </a:xfrm>
          <a:effectLst>
            <a:outerShdw blurRad="444500" dist="254000" dir="6840000" algn="tr" rotWithShape="0">
              <a:prstClr val="black">
                <a:alpha val="50000"/>
              </a:prstClr>
            </a:outerShdw>
          </a:effectLst>
        </p:grpSpPr>
        <p:sp>
          <p:nvSpPr>
            <p:cNvPr id="4" name="同心圆 3"/>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rgbClr val="C00000"/>
                </a:solidFill>
                <a:latin typeface="+mj-ea"/>
                <a:ea typeface="+mj-ea"/>
              </a:endParaRPr>
            </a:p>
          </p:txBody>
        </p:sp>
        <p:sp>
          <p:nvSpPr>
            <p:cNvPr id="5" name="椭圆 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solidFill>
                  <a:srgbClr val="C00000"/>
                </a:solidFill>
                <a:latin typeface="+mj-ea"/>
                <a:ea typeface="+mj-ea"/>
              </a:endParaRPr>
            </a:p>
          </p:txBody>
        </p:sp>
      </p:grpSp>
      <p:sp>
        <p:nvSpPr>
          <p:cNvPr id="6" name="矩形 5"/>
          <p:cNvSpPr/>
          <p:nvPr/>
        </p:nvSpPr>
        <p:spPr>
          <a:xfrm>
            <a:off x="1129047" y="3388069"/>
            <a:ext cx="2846423" cy="861775"/>
          </a:xfrm>
          <a:prstGeom prst="rect">
            <a:avLst/>
          </a:prstGeom>
        </p:spPr>
        <p:txBody>
          <a:bodyPr wrap="square" lIns="121917" tIns="60958" rIns="121917" bIns="60958">
            <a:spAutoFit/>
          </a:bodyPr>
          <a:lstStyle/>
          <a:p>
            <a:pPr algn="ctr" defTabSz="1245594">
              <a:defRPr/>
            </a:pPr>
            <a:r>
              <a:rPr lang="en-US" altLang="zh-CN" sz="4800" kern="0" dirty="0" smtClean="0">
                <a:solidFill>
                  <a:srgbClr val="080808"/>
                </a:solidFill>
                <a:latin typeface="Verdana" pitchFamily="34" charset="0"/>
                <a:ea typeface="Verdana" pitchFamily="34" charset="0"/>
                <a:cs typeface="Verdana" pitchFamily="34" charset="0"/>
              </a:rPr>
              <a:t>Agenda</a:t>
            </a:r>
            <a:endParaRPr lang="zh-CN" altLang="en-US" sz="4800" kern="0" dirty="0">
              <a:solidFill>
                <a:srgbClr val="080808"/>
              </a:solidFill>
              <a:latin typeface="Verdana" pitchFamily="34" charset="0"/>
              <a:ea typeface="微软雅黑" pitchFamily="34" charset="-122"/>
              <a:cs typeface="Verdana" pitchFamily="34" charset="0"/>
            </a:endParaRPr>
          </a:p>
        </p:txBody>
      </p:sp>
      <p:grpSp>
        <p:nvGrpSpPr>
          <p:cNvPr id="7" name="组合 83"/>
          <p:cNvGrpSpPr/>
          <p:nvPr/>
        </p:nvGrpSpPr>
        <p:grpSpPr>
          <a:xfrm>
            <a:off x="7700756" y="2437313"/>
            <a:ext cx="2136304" cy="1812531"/>
            <a:chOff x="5553262" y="2638733"/>
            <a:chExt cx="2397222" cy="2093640"/>
          </a:xfrm>
        </p:grpSpPr>
        <p:grpSp>
          <p:nvGrpSpPr>
            <p:cNvPr id="8" name="组合 84"/>
            <p:cNvGrpSpPr/>
            <p:nvPr/>
          </p:nvGrpSpPr>
          <p:grpSpPr>
            <a:xfrm>
              <a:off x="5553262" y="2638733"/>
              <a:ext cx="2397222" cy="2093640"/>
              <a:chOff x="5553262" y="2638733"/>
              <a:chExt cx="2397222" cy="2093640"/>
            </a:xfrm>
          </p:grpSpPr>
          <p:grpSp>
            <p:nvGrpSpPr>
              <p:cNvPr id="10" name="组合 86"/>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12"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sp>
              <p:nvSpPr>
                <p:cNvPr id="13"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11" name="Freeform 7"/>
              <p:cNvSpPr>
                <a:spLocks/>
              </p:cNvSpPr>
              <p:nvPr/>
            </p:nvSpPr>
            <p:spPr bwMode="auto">
              <a:xfrm>
                <a:off x="5864945" y="2882683"/>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3"/>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9" name="TextBox 8"/>
            <p:cNvSpPr txBox="1"/>
            <p:nvPr/>
          </p:nvSpPr>
          <p:spPr>
            <a:xfrm>
              <a:off x="6126235" y="3069019"/>
              <a:ext cx="1273333" cy="1173184"/>
            </a:xfrm>
            <a:prstGeom prst="rect">
              <a:avLst/>
            </a:prstGeom>
            <a:noFill/>
          </p:spPr>
          <p:txBody>
            <a:bodyPr wrap="square" rtlCol="0">
              <a:spAutoFit/>
            </a:bodyPr>
            <a:lstStyle/>
            <a:p>
              <a:r>
                <a:rPr lang="en-US" altLang="zh-CN" sz="6000" b="1" dirty="0">
                  <a:solidFill>
                    <a:schemeClr val="bg1"/>
                  </a:solidFill>
                  <a:latin typeface="Arial" pitchFamily="34" charset="0"/>
                  <a:ea typeface="+mj-ea"/>
                  <a:cs typeface="Arial" pitchFamily="34" charset="0"/>
                </a:rPr>
                <a:t>03</a:t>
              </a:r>
              <a:endParaRPr lang="zh-CN" altLang="en-US" sz="6000" b="1" dirty="0">
                <a:solidFill>
                  <a:schemeClr val="bg1"/>
                </a:solidFill>
                <a:latin typeface="Arial" pitchFamily="34" charset="0"/>
                <a:ea typeface="+mj-ea"/>
                <a:cs typeface="Arial" pitchFamily="34" charset="0"/>
              </a:endParaRPr>
            </a:p>
          </p:txBody>
        </p:sp>
      </p:grpSp>
      <p:grpSp>
        <p:nvGrpSpPr>
          <p:cNvPr id="14" name="组合 90"/>
          <p:cNvGrpSpPr/>
          <p:nvPr/>
        </p:nvGrpSpPr>
        <p:grpSpPr>
          <a:xfrm>
            <a:off x="4428941" y="2452305"/>
            <a:ext cx="2136304" cy="1812531"/>
            <a:chOff x="1881842" y="2656049"/>
            <a:chExt cx="2397222" cy="2093640"/>
          </a:xfrm>
        </p:grpSpPr>
        <p:grpSp>
          <p:nvGrpSpPr>
            <p:cNvPr id="15" name="组合 91"/>
            <p:cNvGrpSpPr/>
            <p:nvPr/>
          </p:nvGrpSpPr>
          <p:grpSpPr>
            <a:xfrm>
              <a:off x="1881842" y="2656049"/>
              <a:ext cx="2397222" cy="2093640"/>
              <a:chOff x="1511944" y="2420246"/>
              <a:chExt cx="2627152" cy="2294453"/>
            </a:xfrm>
            <a:effectLst>
              <a:outerShdw blurRad="203200" dist="38100" dir="3780000" sx="103000" sy="103000" algn="t" rotWithShape="0">
                <a:prstClr val="black">
                  <a:alpha val="25000"/>
                </a:prstClr>
              </a:outerShdw>
            </a:effectLst>
          </p:grpSpPr>
          <p:sp>
            <p:nvSpPr>
              <p:cNvPr id="18"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sp>
            <p:nvSpPr>
              <p:cNvPr id="19"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16" name="Freeform 7"/>
            <p:cNvSpPr>
              <a:spLocks/>
            </p:cNvSpPr>
            <p:nvPr/>
          </p:nvSpPr>
          <p:spPr bwMode="auto">
            <a:xfrm>
              <a:off x="2193523" y="2932555"/>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1"/>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sp>
          <p:nvSpPr>
            <p:cNvPr id="17" name="TextBox 16"/>
            <p:cNvSpPr txBox="1"/>
            <p:nvPr/>
          </p:nvSpPr>
          <p:spPr>
            <a:xfrm>
              <a:off x="2482034" y="3112880"/>
              <a:ext cx="1157729" cy="1173184"/>
            </a:xfrm>
            <a:prstGeom prst="rect">
              <a:avLst/>
            </a:prstGeom>
            <a:noFill/>
          </p:spPr>
          <p:txBody>
            <a:bodyPr wrap="square" rtlCol="0">
              <a:spAutoFit/>
            </a:bodyPr>
            <a:lstStyle/>
            <a:p>
              <a:r>
                <a:rPr lang="en-US" altLang="zh-CN" sz="6000" b="1" dirty="0">
                  <a:solidFill>
                    <a:schemeClr val="bg1"/>
                  </a:solidFill>
                  <a:latin typeface="Arial" pitchFamily="34" charset="0"/>
                  <a:ea typeface="+mj-ea"/>
                  <a:cs typeface="Arial" pitchFamily="34" charset="0"/>
                </a:rPr>
                <a:t>01</a:t>
              </a:r>
              <a:endParaRPr lang="zh-CN" altLang="en-US" sz="6000" b="1" dirty="0">
                <a:solidFill>
                  <a:schemeClr val="bg1"/>
                </a:solidFill>
                <a:latin typeface="Arial" pitchFamily="34" charset="0"/>
                <a:ea typeface="+mj-ea"/>
                <a:cs typeface="Arial" pitchFamily="34" charset="0"/>
              </a:endParaRPr>
            </a:p>
          </p:txBody>
        </p:sp>
      </p:grpSp>
      <p:grpSp>
        <p:nvGrpSpPr>
          <p:cNvPr id="20" name="组合 96"/>
          <p:cNvGrpSpPr/>
          <p:nvPr/>
        </p:nvGrpSpPr>
        <p:grpSpPr>
          <a:xfrm>
            <a:off x="6068763" y="3358569"/>
            <a:ext cx="2136304" cy="1812531"/>
            <a:chOff x="3721944" y="3702869"/>
            <a:chExt cx="2397222" cy="2093640"/>
          </a:xfrm>
        </p:grpSpPr>
        <p:grpSp>
          <p:nvGrpSpPr>
            <p:cNvPr id="21" name="组合 97"/>
            <p:cNvGrpSpPr/>
            <p:nvPr/>
          </p:nvGrpSpPr>
          <p:grpSpPr>
            <a:xfrm>
              <a:off x="3721944" y="3702869"/>
              <a:ext cx="2397222" cy="2093640"/>
              <a:chOff x="3721944" y="3702869"/>
              <a:chExt cx="2397222" cy="2093640"/>
            </a:xfrm>
          </p:grpSpPr>
          <p:grpSp>
            <p:nvGrpSpPr>
              <p:cNvPr id="23" name="组合 99"/>
              <p:cNvGrpSpPr/>
              <p:nvPr/>
            </p:nvGrpSpPr>
            <p:grpSpPr>
              <a:xfrm>
                <a:off x="3721944" y="3702869"/>
                <a:ext cx="2397222" cy="2093640"/>
                <a:chOff x="1511944" y="2420246"/>
                <a:chExt cx="2627152" cy="2294453"/>
              </a:xfrm>
              <a:effectLst>
                <a:outerShdw blurRad="203200" dist="38100" dir="3780000" sx="103000" sy="103000" algn="t" rotWithShape="0">
                  <a:prstClr val="black">
                    <a:alpha val="25000"/>
                  </a:prstClr>
                </a:outerShdw>
              </a:effectLst>
            </p:grpSpPr>
            <p:sp>
              <p:nvSpPr>
                <p:cNvPr id="25"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sp>
              <p:nvSpPr>
                <p:cNvPr id="26"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24" name="Freeform 7"/>
              <p:cNvSpPr>
                <a:spLocks/>
              </p:cNvSpPr>
              <p:nvPr/>
            </p:nvSpPr>
            <p:spPr bwMode="auto">
              <a:xfrm>
                <a:off x="4033627" y="3946819"/>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chemeClr val="accent2"/>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22" name="TextBox 21"/>
            <p:cNvSpPr txBox="1"/>
            <p:nvPr/>
          </p:nvSpPr>
          <p:spPr>
            <a:xfrm>
              <a:off x="4329213" y="4142712"/>
              <a:ext cx="1220570" cy="1173184"/>
            </a:xfrm>
            <a:prstGeom prst="rect">
              <a:avLst/>
            </a:prstGeom>
            <a:noFill/>
          </p:spPr>
          <p:txBody>
            <a:bodyPr wrap="square" rtlCol="0">
              <a:spAutoFit/>
            </a:bodyPr>
            <a:lstStyle/>
            <a:p>
              <a:r>
                <a:rPr lang="en-US" altLang="zh-CN" sz="6000" b="1" dirty="0">
                  <a:solidFill>
                    <a:schemeClr val="bg1"/>
                  </a:solidFill>
                  <a:latin typeface="Arial" pitchFamily="34" charset="0"/>
                  <a:ea typeface="+mj-ea"/>
                  <a:cs typeface="Arial" pitchFamily="34" charset="0"/>
                </a:rPr>
                <a:t>02</a:t>
              </a:r>
              <a:endParaRPr lang="zh-CN" altLang="en-US" sz="6000" b="1" dirty="0">
                <a:solidFill>
                  <a:schemeClr val="bg1"/>
                </a:solidFill>
                <a:latin typeface="Arial" pitchFamily="34" charset="0"/>
                <a:ea typeface="+mj-ea"/>
                <a:cs typeface="Arial" pitchFamily="34" charset="0"/>
              </a:endParaRPr>
            </a:p>
          </p:txBody>
        </p:sp>
      </p:grpSp>
      <p:sp>
        <p:nvSpPr>
          <p:cNvPr id="27" name="TextBox 26"/>
          <p:cNvSpPr txBox="1"/>
          <p:nvPr/>
        </p:nvSpPr>
        <p:spPr>
          <a:xfrm>
            <a:off x="5098192" y="4746529"/>
            <a:ext cx="1283955" cy="415494"/>
          </a:xfrm>
          <a:prstGeom prst="rect">
            <a:avLst/>
          </a:prstGeom>
          <a:noFill/>
        </p:spPr>
        <p:txBody>
          <a:bodyPr wrap="square" lIns="121917" tIns="60958" rIns="121917" bIns="60958" rtlCol="0">
            <a:spAutoFit/>
          </a:bodyPr>
          <a:lstStyle/>
          <a:p>
            <a:r>
              <a:rPr lang="en-US" altLang="zh-CN" sz="1900" dirty="0" smtClean="0">
                <a:latin typeface="Verdana" pitchFamily="34" charset="0"/>
                <a:ea typeface="Verdana" pitchFamily="34" charset="0"/>
                <a:cs typeface="Verdana" pitchFamily="34" charset="0"/>
              </a:rPr>
              <a:t>History</a:t>
            </a:r>
            <a:endParaRPr lang="zh-CN" altLang="en-US" sz="1900" dirty="0">
              <a:latin typeface="Verdana" pitchFamily="34" charset="0"/>
              <a:ea typeface="微软雅黑" pitchFamily="34" charset="-122"/>
              <a:cs typeface="Verdana" pitchFamily="34" charset="0"/>
            </a:endParaRPr>
          </a:p>
        </p:txBody>
      </p:sp>
      <p:sp>
        <p:nvSpPr>
          <p:cNvPr id="28" name="TextBox 27"/>
          <p:cNvSpPr txBox="1"/>
          <p:nvPr/>
        </p:nvSpPr>
        <p:spPr>
          <a:xfrm>
            <a:off x="6558672" y="2482144"/>
            <a:ext cx="1571101" cy="415494"/>
          </a:xfrm>
          <a:prstGeom prst="rect">
            <a:avLst/>
          </a:prstGeom>
          <a:noFill/>
        </p:spPr>
        <p:txBody>
          <a:bodyPr wrap="square" lIns="121917" tIns="60958" rIns="121917" bIns="60958" rtlCol="0">
            <a:spAutoFit/>
          </a:bodyPr>
          <a:lstStyle/>
          <a:p>
            <a:r>
              <a:rPr lang="en-US" altLang="zh-CN" sz="1900" dirty="0" smtClean="0">
                <a:latin typeface="Verdana" pitchFamily="34" charset="0"/>
                <a:ea typeface="Verdana" pitchFamily="34" charset="0"/>
                <a:cs typeface="Verdana" pitchFamily="34" charset="0"/>
              </a:rPr>
              <a:t>Status</a:t>
            </a:r>
            <a:endParaRPr lang="zh-CN" altLang="en-US" sz="1900" dirty="0">
              <a:latin typeface="Verdana" pitchFamily="34" charset="0"/>
              <a:ea typeface="微软雅黑" pitchFamily="34" charset="-122"/>
              <a:cs typeface="Verdana" pitchFamily="34" charset="0"/>
            </a:endParaRPr>
          </a:p>
        </p:txBody>
      </p:sp>
      <p:sp>
        <p:nvSpPr>
          <p:cNvPr id="29" name="TextBox 28"/>
          <p:cNvSpPr txBox="1"/>
          <p:nvPr/>
        </p:nvSpPr>
        <p:spPr>
          <a:xfrm>
            <a:off x="8011797" y="4743289"/>
            <a:ext cx="1580790" cy="415494"/>
          </a:xfrm>
          <a:prstGeom prst="rect">
            <a:avLst/>
          </a:prstGeom>
          <a:noFill/>
        </p:spPr>
        <p:txBody>
          <a:bodyPr wrap="square" lIns="121917" tIns="60958" rIns="121917" bIns="60958" rtlCol="0">
            <a:spAutoFit/>
          </a:bodyPr>
          <a:lstStyle/>
          <a:p>
            <a:r>
              <a:rPr lang="en-US" altLang="zh-CN" sz="1900" dirty="0" smtClean="0">
                <a:latin typeface="Arial" pitchFamily="34" charset="0"/>
                <a:ea typeface="微软雅黑" pitchFamily="34" charset="-122"/>
                <a:cs typeface="Arial" pitchFamily="34" charset="0"/>
              </a:rPr>
              <a:t>  </a:t>
            </a:r>
            <a:r>
              <a:rPr lang="en-US" altLang="zh-CN" sz="1900" dirty="0" smtClean="0">
                <a:latin typeface="Verdana" pitchFamily="34" charset="0"/>
                <a:ea typeface="Verdana" pitchFamily="34" charset="0"/>
                <a:cs typeface="Verdana" pitchFamily="34" charset="0"/>
              </a:rPr>
              <a:t>Adoption</a:t>
            </a:r>
          </a:p>
        </p:txBody>
      </p:sp>
      <p:grpSp>
        <p:nvGrpSpPr>
          <p:cNvPr id="30" name="组合 28"/>
          <p:cNvGrpSpPr/>
          <p:nvPr/>
        </p:nvGrpSpPr>
        <p:grpSpPr>
          <a:xfrm>
            <a:off x="9328637" y="3366553"/>
            <a:ext cx="2136304" cy="1812531"/>
            <a:chOff x="5553262" y="2638733"/>
            <a:chExt cx="2397222" cy="2093640"/>
          </a:xfrm>
        </p:grpSpPr>
        <p:grpSp>
          <p:nvGrpSpPr>
            <p:cNvPr id="31" name="组合 84"/>
            <p:cNvGrpSpPr/>
            <p:nvPr/>
          </p:nvGrpSpPr>
          <p:grpSpPr>
            <a:xfrm>
              <a:off x="5553262" y="2638733"/>
              <a:ext cx="2397222" cy="2093640"/>
              <a:chOff x="5553262" y="2638733"/>
              <a:chExt cx="2397222" cy="2093640"/>
            </a:xfrm>
          </p:grpSpPr>
          <p:grpSp>
            <p:nvGrpSpPr>
              <p:cNvPr id="33" name="组合 86"/>
              <p:cNvGrpSpPr/>
              <p:nvPr/>
            </p:nvGrpSpPr>
            <p:grpSpPr>
              <a:xfrm>
                <a:off x="5553262" y="2638733"/>
                <a:ext cx="2397222" cy="2093640"/>
                <a:chOff x="1511944" y="2420246"/>
                <a:chExt cx="2627152" cy="2294453"/>
              </a:xfrm>
              <a:effectLst>
                <a:outerShdw blurRad="203200" dist="38100" dir="3780000" sx="103000" sy="103000" algn="t" rotWithShape="0">
                  <a:prstClr val="black">
                    <a:alpha val="25000"/>
                  </a:prstClr>
                </a:outerShdw>
              </a:effectLst>
            </p:grpSpPr>
            <p:sp>
              <p:nvSpPr>
                <p:cNvPr id="35" name="Freeform 6"/>
                <p:cNvSpPr>
                  <a:spLocks/>
                </p:cNvSpPr>
                <p:nvPr/>
              </p:nvSpPr>
              <p:spPr bwMode="auto">
                <a:xfrm>
                  <a:off x="1511944" y="2420246"/>
                  <a:ext cx="2627152" cy="2294453"/>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solidFill>
                  <a:schemeClr val="bg1"/>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sp>
              <p:nvSpPr>
                <p:cNvPr id="36" name="Freeform 6"/>
                <p:cNvSpPr>
                  <a:spLocks/>
                </p:cNvSpPr>
                <p:nvPr/>
              </p:nvSpPr>
              <p:spPr bwMode="auto">
                <a:xfrm>
                  <a:off x="1524106" y="2431739"/>
                  <a:ext cx="2602832" cy="2271469"/>
                </a:xfrm>
                <a:custGeom>
                  <a:avLst/>
                  <a:gdLst>
                    <a:gd name="T0" fmla="*/ 4479 w 4516"/>
                    <a:gd name="T1" fmla="*/ 2074 h 3947"/>
                    <a:gd name="T2" fmla="*/ 3967 w 4516"/>
                    <a:gd name="T3" fmla="*/ 2960 h 3947"/>
                    <a:gd name="T4" fmla="*/ 3455 w 4516"/>
                    <a:gd name="T5" fmla="*/ 3847 h 3947"/>
                    <a:gd name="T6" fmla="*/ 3282 w 4516"/>
                    <a:gd name="T7" fmla="*/ 3947 h 3947"/>
                    <a:gd name="T8" fmla="*/ 2258 w 4516"/>
                    <a:gd name="T9" fmla="*/ 3947 h 3947"/>
                    <a:gd name="T10" fmla="*/ 1234 w 4516"/>
                    <a:gd name="T11" fmla="*/ 3947 h 3947"/>
                    <a:gd name="T12" fmla="*/ 1061 w 4516"/>
                    <a:gd name="T13" fmla="*/ 3847 h 3947"/>
                    <a:gd name="T14" fmla="*/ 549 w 4516"/>
                    <a:gd name="T15" fmla="*/ 2960 h 3947"/>
                    <a:gd name="T16" fmla="*/ 37 w 4516"/>
                    <a:gd name="T17" fmla="*/ 2074 h 3947"/>
                    <a:gd name="T18" fmla="*/ 37 w 4516"/>
                    <a:gd name="T19" fmla="*/ 1874 h 3947"/>
                    <a:gd name="T20" fmla="*/ 549 w 4516"/>
                    <a:gd name="T21" fmla="*/ 987 h 3947"/>
                    <a:gd name="T22" fmla="*/ 1061 w 4516"/>
                    <a:gd name="T23" fmla="*/ 100 h 3947"/>
                    <a:gd name="T24" fmla="*/ 1234 w 4516"/>
                    <a:gd name="T25" fmla="*/ 0 h 3947"/>
                    <a:gd name="T26" fmla="*/ 2258 w 4516"/>
                    <a:gd name="T27" fmla="*/ 0 h 3947"/>
                    <a:gd name="T28" fmla="*/ 3282 w 4516"/>
                    <a:gd name="T29" fmla="*/ 0 h 3947"/>
                    <a:gd name="T30" fmla="*/ 3455 w 4516"/>
                    <a:gd name="T31" fmla="*/ 100 h 3947"/>
                    <a:gd name="T32" fmla="*/ 3967 w 4516"/>
                    <a:gd name="T33" fmla="*/ 987 h 3947"/>
                    <a:gd name="T34" fmla="*/ 4479 w 4516"/>
                    <a:gd name="T35" fmla="*/ 1874 h 3947"/>
                    <a:gd name="T36" fmla="*/ 4479 w 4516"/>
                    <a:gd name="T37" fmla="*/ 2074 h 39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16" h="3947">
                      <a:moveTo>
                        <a:pt x="4479" y="2074"/>
                      </a:moveTo>
                      <a:lnTo>
                        <a:pt x="3967" y="2960"/>
                      </a:lnTo>
                      <a:lnTo>
                        <a:pt x="3455" y="3847"/>
                      </a:lnTo>
                      <a:cubicBezTo>
                        <a:pt x="3418" y="3911"/>
                        <a:pt x="3355" y="3947"/>
                        <a:pt x="3282" y="3947"/>
                      </a:cubicBezTo>
                      <a:lnTo>
                        <a:pt x="2258" y="3947"/>
                      </a:lnTo>
                      <a:lnTo>
                        <a:pt x="1234" y="3947"/>
                      </a:lnTo>
                      <a:cubicBezTo>
                        <a:pt x="1160" y="3947"/>
                        <a:pt x="1097" y="3911"/>
                        <a:pt x="1061" y="3847"/>
                      </a:cubicBezTo>
                      <a:lnTo>
                        <a:pt x="549" y="2960"/>
                      </a:lnTo>
                      <a:lnTo>
                        <a:pt x="37" y="2074"/>
                      </a:lnTo>
                      <a:cubicBezTo>
                        <a:pt x="0" y="2010"/>
                        <a:pt x="0" y="1937"/>
                        <a:pt x="37" y="1874"/>
                      </a:cubicBezTo>
                      <a:lnTo>
                        <a:pt x="549" y="987"/>
                      </a:lnTo>
                      <a:lnTo>
                        <a:pt x="1061" y="100"/>
                      </a:lnTo>
                      <a:cubicBezTo>
                        <a:pt x="1097" y="36"/>
                        <a:pt x="1160" y="0"/>
                        <a:pt x="1234" y="0"/>
                      </a:cubicBezTo>
                      <a:lnTo>
                        <a:pt x="2258" y="0"/>
                      </a:lnTo>
                      <a:lnTo>
                        <a:pt x="3282" y="0"/>
                      </a:lnTo>
                      <a:cubicBezTo>
                        <a:pt x="3355" y="0"/>
                        <a:pt x="3418" y="36"/>
                        <a:pt x="3455" y="100"/>
                      </a:cubicBezTo>
                      <a:lnTo>
                        <a:pt x="3967" y="987"/>
                      </a:lnTo>
                      <a:lnTo>
                        <a:pt x="4479" y="1874"/>
                      </a:lnTo>
                      <a:cubicBezTo>
                        <a:pt x="4516" y="1937"/>
                        <a:pt x="4516" y="2010"/>
                        <a:pt x="4479" y="2074"/>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34" name="Freeform 7"/>
              <p:cNvSpPr>
                <a:spLocks/>
              </p:cNvSpPr>
              <p:nvPr/>
            </p:nvSpPr>
            <p:spPr bwMode="auto">
              <a:xfrm>
                <a:off x="5852277" y="2895722"/>
                <a:ext cx="1773860" cy="1540629"/>
              </a:xfrm>
              <a:custGeom>
                <a:avLst/>
                <a:gdLst>
                  <a:gd name="T0" fmla="*/ 3404 w 3431"/>
                  <a:gd name="T1" fmla="*/ 1576 h 2999"/>
                  <a:gd name="T2" fmla="*/ 3015 w 3431"/>
                  <a:gd name="T3" fmla="*/ 2249 h 2999"/>
                  <a:gd name="T4" fmla="*/ 2625 w 3431"/>
                  <a:gd name="T5" fmla="*/ 2923 h 2999"/>
                  <a:gd name="T6" fmla="*/ 2494 w 3431"/>
                  <a:gd name="T7" fmla="*/ 2999 h 2999"/>
                  <a:gd name="T8" fmla="*/ 1716 w 3431"/>
                  <a:gd name="T9" fmla="*/ 2999 h 2999"/>
                  <a:gd name="T10" fmla="*/ 938 w 3431"/>
                  <a:gd name="T11" fmla="*/ 2999 h 2999"/>
                  <a:gd name="T12" fmla="*/ 806 w 3431"/>
                  <a:gd name="T13" fmla="*/ 2923 h 2999"/>
                  <a:gd name="T14" fmla="*/ 417 w 3431"/>
                  <a:gd name="T15" fmla="*/ 2249 h 2999"/>
                  <a:gd name="T16" fmla="*/ 28 w 3431"/>
                  <a:gd name="T17" fmla="*/ 1576 h 2999"/>
                  <a:gd name="T18" fmla="*/ 28 w 3431"/>
                  <a:gd name="T19" fmla="*/ 1424 h 2999"/>
                  <a:gd name="T20" fmla="*/ 417 w 3431"/>
                  <a:gd name="T21" fmla="*/ 750 h 2999"/>
                  <a:gd name="T22" fmla="*/ 806 w 3431"/>
                  <a:gd name="T23" fmla="*/ 76 h 2999"/>
                  <a:gd name="T24" fmla="*/ 938 w 3431"/>
                  <a:gd name="T25" fmla="*/ 0 h 2999"/>
                  <a:gd name="T26" fmla="*/ 1716 w 3431"/>
                  <a:gd name="T27" fmla="*/ 0 h 2999"/>
                  <a:gd name="T28" fmla="*/ 2494 w 3431"/>
                  <a:gd name="T29" fmla="*/ 0 h 2999"/>
                  <a:gd name="T30" fmla="*/ 2625 w 3431"/>
                  <a:gd name="T31" fmla="*/ 76 h 2999"/>
                  <a:gd name="T32" fmla="*/ 3015 w 3431"/>
                  <a:gd name="T33" fmla="*/ 750 h 2999"/>
                  <a:gd name="T34" fmla="*/ 3404 w 3431"/>
                  <a:gd name="T35" fmla="*/ 1424 h 2999"/>
                  <a:gd name="T36" fmla="*/ 3404 w 3431"/>
                  <a:gd name="T37" fmla="*/ 1576 h 2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431" h="2999">
                    <a:moveTo>
                      <a:pt x="3404" y="1576"/>
                    </a:moveTo>
                    <a:lnTo>
                      <a:pt x="3015" y="2249"/>
                    </a:lnTo>
                    <a:lnTo>
                      <a:pt x="2625" y="2923"/>
                    </a:lnTo>
                    <a:cubicBezTo>
                      <a:pt x="2598" y="2972"/>
                      <a:pt x="2550" y="2999"/>
                      <a:pt x="2494" y="2999"/>
                    </a:cubicBezTo>
                    <a:lnTo>
                      <a:pt x="1716" y="2999"/>
                    </a:lnTo>
                    <a:lnTo>
                      <a:pt x="938" y="2999"/>
                    </a:lnTo>
                    <a:cubicBezTo>
                      <a:pt x="882" y="2999"/>
                      <a:pt x="834" y="2972"/>
                      <a:pt x="806" y="2923"/>
                    </a:cubicBezTo>
                    <a:lnTo>
                      <a:pt x="417" y="2249"/>
                    </a:lnTo>
                    <a:lnTo>
                      <a:pt x="28" y="1576"/>
                    </a:lnTo>
                    <a:cubicBezTo>
                      <a:pt x="0" y="1527"/>
                      <a:pt x="0" y="1472"/>
                      <a:pt x="28" y="1424"/>
                    </a:cubicBezTo>
                    <a:lnTo>
                      <a:pt x="417" y="750"/>
                    </a:lnTo>
                    <a:lnTo>
                      <a:pt x="806" y="76"/>
                    </a:lnTo>
                    <a:cubicBezTo>
                      <a:pt x="834" y="28"/>
                      <a:pt x="882" y="0"/>
                      <a:pt x="938" y="0"/>
                    </a:cubicBezTo>
                    <a:lnTo>
                      <a:pt x="1716" y="0"/>
                    </a:lnTo>
                    <a:lnTo>
                      <a:pt x="2494" y="0"/>
                    </a:lnTo>
                    <a:cubicBezTo>
                      <a:pt x="2550" y="0"/>
                      <a:pt x="2598" y="28"/>
                      <a:pt x="2625" y="76"/>
                    </a:cubicBezTo>
                    <a:lnTo>
                      <a:pt x="3015" y="750"/>
                    </a:lnTo>
                    <a:lnTo>
                      <a:pt x="3404" y="1424"/>
                    </a:lnTo>
                    <a:cubicBezTo>
                      <a:pt x="3431" y="1472"/>
                      <a:pt x="3431" y="1527"/>
                      <a:pt x="3404" y="1576"/>
                    </a:cubicBezTo>
                    <a:close/>
                  </a:path>
                </a:pathLst>
              </a:custGeom>
              <a:solidFill>
                <a:srgbClr val="92D050"/>
              </a:solidFill>
              <a:ln w="7938"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zh-CN" altLang="en-US" sz="2400" dirty="0">
                  <a:latin typeface="+mj-ea"/>
                  <a:ea typeface="+mj-ea"/>
                </a:endParaRPr>
              </a:p>
            </p:txBody>
          </p:sp>
        </p:grpSp>
        <p:sp>
          <p:nvSpPr>
            <p:cNvPr id="32" name="TextBox 31"/>
            <p:cNvSpPr txBox="1"/>
            <p:nvPr/>
          </p:nvSpPr>
          <p:spPr>
            <a:xfrm>
              <a:off x="6126235" y="3082735"/>
              <a:ext cx="1273333" cy="1173184"/>
            </a:xfrm>
            <a:prstGeom prst="rect">
              <a:avLst/>
            </a:prstGeom>
            <a:noFill/>
          </p:spPr>
          <p:txBody>
            <a:bodyPr wrap="square" rtlCol="0">
              <a:spAutoFit/>
            </a:bodyPr>
            <a:lstStyle/>
            <a:p>
              <a:r>
                <a:rPr lang="en-US" altLang="zh-CN" sz="6000" b="1" dirty="0" smtClean="0">
                  <a:solidFill>
                    <a:schemeClr val="bg1"/>
                  </a:solidFill>
                  <a:latin typeface="Arial" pitchFamily="34" charset="0"/>
                  <a:ea typeface="+mj-ea"/>
                  <a:cs typeface="Arial" pitchFamily="34" charset="0"/>
                </a:rPr>
                <a:t>04</a:t>
              </a:r>
              <a:endParaRPr lang="zh-CN" altLang="en-US" sz="6000" b="1" dirty="0">
                <a:solidFill>
                  <a:schemeClr val="bg1"/>
                </a:solidFill>
                <a:latin typeface="Arial" pitchFamily="34" charset="0"/>
                <a:ea typeface="+mj-ea"/>
                <a:cs typeface="Arial" pitchFamily="34" charset="0"/>
              </a:endParaRPr>
            </a:p>
          </p:txBody>
        </p:sp>
      </p:grpSp>
      <p:sp>
        <p:nvSpPr>
          <p:cNvPr id="37" name="TextBox 36"/>
          <p:cNvSpPr txBox="1"/>
          <p:nvPr/>
        </p:nvSpPr>
        <p:spPr>
          <a:xfrm>
            <a:off x="9714995" y="2456541"/>
            <a:ext cx="1750125" cy="415494"/>
          </a:xfrm>
          <a:prstGeom prst="rect">
            <a:avLst/>
          </a:prstGeom>
          <a:noFill/>
        </p:spPr>
        <p:txBody>
          <a:bodyPr wrap="square" lIns="121917" tIns="60958" rIns="121917" bIns="60958" rtlCol="0">
            <a:spAutoFit/>
          </a:bodyPr>
          <a:lstStyle/>
          <a:p>
            <a:r>
              <a:rPr lang="en-US" altLang="zh-CN" sz="1900" dirty="0" smtClean="0">
                <a:latin typeface="Verdana" pitchFamily="34" charset="0"/>
                <a:ea typeface="Verdana" pitchFamily="34" charset="0"/>
                <a:cs typeface="Verdana" pitchFamily="34" charset="0"/>
              </a:rPr>
              <a:t>Roadmap</a:t>
            </a:r>
            <a:endParaRPr lang="zh-CN" altLang="en-US" sz="1900" dirty="0">
              <a:latin typeface="Verdana" pitchFamily="34" charset="0"/>
              <a:ea typeface="微软雅黑" pitchFamily="34" charset="-122"/>
              <a:cs typeface="Verdana" pitchFamily="34" charset="0"/>
            </a:endParaRPr>
          </a:p>
        </p:txBody>
      </p:sp>
      <p:pic>
        <p:nvPicPr>
          <p:cNvPr id="38" name="图片 37"/>
          <p:cNvPicPr>
            <a:picLocks noChangeAspect="1"/>
          </p:cNvPicPr>
          <p:nvPr/>
        </p:nvPicPr>
        <p:blipFill>
          <a:blip r:embed="rId2"/>
          <a:stretch>
            <a:fillRect/>
          </a:stretch>
        </p:blipFill>
        <p:spPr>
          <a:xfrm>
            <a:off x="10479897" y="6129280"/>
            <a:ext cx="1700750" cy="716845"/>
          </a:xfrm>
          <a:prstGeom prst="rect">
            <a:avLst/>
          </a:prstGeom>
        </p:spPr>
      </p:pic>
    </p:spTree>
    <p:extLst>
      <p:ext uri="{BB962C8B-B14F-4D97-AF65-F5344CB8AC3E}">
        <p14:creationId xmlns:p14="http://schemas.microsoft.com/office/powerpoint/2010/main" val="3252681614"/>
      </p:ext>
    </p:extLst>
  </p:cSld>
  <p:clrMapOvr>
    <a:masterClrMapping/>
  </p:clrMapOvr>
  <p:transition xmlns:p14="http://schemas.microsoft.com/office/powerpoint/2010/main">
    <p:wedge/>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2"/>
          <a:stretch>
            <a:fillRect/>
          </a:stretch>
        </p:blipFill>
        <p:spPr>
          <a:xfrm>
            <a:off x="10056120" y="5950883"/>
            <a:ext cx="2124005" cy="803325"/>
          </a:xfrm>
          <a:prstGeom prst="rect">
            <a:avLst/>
          </a:prstGeom>
        </p:spPr>
      </p:pic>
      <p:sp>
        <p:nvSpPr>
          <p:cNvPr id="13" name="TextBox 12"/>
          <p:cNvSpPr txBox="1"/>
          <p:nvPr/>
        </p:nvSpPr>
        <p:spPr>
          <a:xfrm>
            <a:off x="3443841" y="3370556"/>
            <a:ext cx="4880763" cy="1569660"/>
          </a:xfrm>
          <a:prstGeom prst="rect">
            <a:avLst/>
          </a:prstGeom>
          <a:noFill/>
        </p:spPr>
        <p:txBody>
          <a:bodyPr wrap="square" rtlCol="0">
            <a:spAutoFit/>
          </a:bodyPr>
          <a:lstStyle/>
          <a:p>
            <a:pPr algn="ctr"/>
            <a:r>
              <a:rPr lang="en-US" altLang="zh-CN" sz="3600" b="1" dirty="0" smtClean="0">
                <a:solidFill>
                  <a:srgbClr val="080808"/>
                </a:solidFill>
                <a:latin typeface="Verdana" pitchFamily="34" charset="0"/>
                <a:ea typeface="Verdana" pitchFamily="34" charset="0"/>
                <a:cs typeface="Verdana" pitchFamily="34" charset="0"/>
              </a:rPr>
              <a:t>PART ONE</a:t>
            </a:r>
            <a:endParaRPr lang="zh-CN" altLang="en-US" sz="3600" b="1" dirty="0" smtClean="0">
              <a:solidFill>
                <a:srgbClr val="080808"/>
              </a:solidFill>
              <a:latin typeface="Verdana" pitchFamily="34" charset="0"/>
              <a:ea typeface="微软雅黑" panose="020B0503020204020204" pitchFamily="34" charset="-122"/>
              <a:cs typeface="Verdana" pitchFamily="34" charset="0"/>
            </a:endParaRPr>
          </a:p>
          <a:p>
            <a:pPr marL="0" lvl="1" algn="ctr"/>
            <a:r>
              <a:rPr lang="en-US" altLang="zh-CN" sz="6000" dirty="0" smtClean="0">
                <a:solidFill>
                  <a:schemeClr val="accent1"/>
                </a:solidFill>
                <a:latin typeface="Verdana" pitchFamily="34" charset="0"/>
                <a:ea typeface="Verdana" pitchFamily="34" charset="0"/>
                <a:cs typeface="Verdana" pitchFamily="34" charset="0"/>
              </a:rPr>
              <a:t>History</a:t>
            </a:r>
            <a:endParaRPr lang="en-US" altLang="zh-CN" sz="6000" dirty="0">
              <a:solidFill>
                <a:srgbClr val="080808"/>
              </a:solidFill>
              <a:latin typeface="Verdana" pitchFamily="34" charset="0"/>
              <a:ea typeface="Verdana" pitchFamily="34" charset="0"/>
              <a:cs typeface="Verdana" pitchFamily="34" charset="0"/>
            </a:endParaRPr>
          </a:p>
        </p:txBody>
      </p:sp>
      <p:cxnSp>
        <p:nvCxnSpPr>
          <p:cNvPr id="14" name="直接连接符 13"/>
          <p:cNvCxnSpPr/>
          <p:nvPr/>
        </p:nvCxnSpPr>
        <p:spPr>
          <a:xfrm rot="5400000" flipH="1" flipV="1">
            <a:off x="2869308" y="4110854"/>
            <a:ext cx="2450302" cy="1588"/>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1726476" y="3156130"/>
            <a:ext cx="2034909" cy="1961588"/>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sp>
          <p:nvSpPr>
            <p:cNvPr id="17" name="椭圆 1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grpSp>
      <p:sp>
        <p:nvSpPr>
          <p:cNvPr id="18" name="TextBox 13"/>
          <p:cNvSpPr txBox="1"/>
          <p:nvPr/>
        </p:nvSpPr>
        <p:spPr>
          <a:xfrm>
            <a:off x="2172712" y="3510317"/>
            <a:ext cx="1449254" cy="1231106"/>
          </a:xfrm>
          <a:prstGeom prst="rect">
            <a:avLst/>
          </a:prstGeom>
          <a:noFill/>
        </p:spPr>
        <p:txBody>
          <a:bodyPr wrap="square" lIns="0" tIns="0" rIns="0" bIns="0" rtlCol="0">
            <a:spAutoFit/>
          </a:bodyPr>
          <a:lstStyle/>
          <a:p>
            <a:r>
              <a:rPr lang="en-US" altLang="zh-CN" sz="8000" b="1" dirty="0">
                <a:solidFill>
                  <a:schemeClr val="accent1"/>
                </a:solidFill>
                <a:latin typeface="Arial" pitchFamily="34" charset="0"/>
                <a:ea typeface="微软雅黑" panose="020B0503020204020204" pitchFamily="34" charset="-122"/>
                <a:cs typeface="Arial" pitchFamily="34" charset="0"/>
              </a:rPr>
              <a:t>01</a:t>
            </a:r>
            <a:endParaRPr lang="zh-CN" altLang="en-US" sz="8000" b="1" dirty="0">
              <a:solidFill>
                <a:schemeClr val="accent1"/>
              </a:solidFill>
              <a:latin typeface="Arial" pitchFamily="34" charset="0"/>
              <a:ea typeface="微软雅黑" panose="020B0503020204020204" pitchFamily="34" charset="-122"/>
              <a:cs typeface="Arial" pitchFamily="34" charset="0"/>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wipe dir="d"/>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b="1" dirty="0" smtClean="0">
                <a:solidFill>
                  <a:schemeClr val="bg1"/>
                </a:solidFill>
                <a:latin typeface="Arial" panose="020B0604020202020204" pitchFamily="34" charset="0"/>
                <a:cs typeface="Arial" panose="020B0604020202020204" pitchFamily="34" charset="0"/>
              </a:rPr>
              <a:t>What and Why</a:t>
            </a:r>
            <a:endParaRPr lang="en-US" b="1" dirty="0">
              <a:solidFill>
                <a:schemeClr val="bg1"/>
              </a:solidFill>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sp>
        <p:nvSpPr>
          <p:cNvPr id="27" name="矩形 26"/>
          <p:cNvSpPr>
            <a:spLocks noChangeArrowheads="1"/>
          </p:cNvSpPr>
          <p:nvPr/>
        </p:nvSpPr>
        <p:spPr bwMode="auto">
          <a:xfrm>
            <a:off x="805120" y="2178582"/>
            <a:ext cx="8315130" cy="3134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55" tIns="34278" rIns="68555" bIns="34278">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a:lnSpc>
                <a:spcPct val="120000"/>
              </a:lnSpc>
              <a:spcBef>
                <a:spcPct val="0"/>
              </a:spcBef>
            </a:pPr>
            <a:r>
              <a:rPr lang="en-US" altLang="zh-CN" sz="2800" dirty="0" smtClean="0">
                <a:solidFill>
                  <a:prstClr val="black"/>
                </a:solidFill>
                <a:latin typeface="微软雅黑"/>
                <a:ea typeface="微软雅黑"/>
                <a:sym typeface="微软雅黑" pitchFamily="34" charset="-122"/>
              </a:rPr>
              <a:t>  P2P based, high reliable, image distribution</a:t>
            </a:r>
          </a:p>
          <a:p>
            <a:pPr>
              <a:lnSpc>
                <a:spcPct val="120000"/>
              </a:lnSpc>
              <a:spcBef>
                <a:spcPct val="0"/>
              </a:spcBef>
              <a:buNone/>
            </a:pPr>
            <a:r>
              <a:rPr lang="en-US" altLang="zh-CN" sz="2800" dirty="0" smtClean="0">
                <a:solidFill>
                  <a:prstClr val="black"/>
                </a:solidFill>
                <a:latin typeface="微软雅黑"/>
                <a:ea typeface="微软雅黑"/>
                <a:sym typeface="微软雅黑" pitchFamily="34" charset="-122"/>
              </a:rPr>
              <a:t>   system at large scale</a:t>
            </a:r>
          </a:p>
          <a:p>
            <a:pPr>
              <a:lnSpc>
                <a:spcPct val="120000"/>
              </a:lnSpc>
              <a:spcBef>
                <a:spcPct val="0"/>
              </a:spcBef>
              <a:buNone/>
            </a:pPr>
            <a:endParaRPr lang="en-US" altLang="zh-CN" sz="1800" dirty="0" smtClean="0">
              <a:solidFill>
                <a:prstClr val="black"/>
              </a:solidFill>
              <a:latin typeface="微软雅黑"/>
              <a:ea typeface="微软雅黑"/>
              <a:sym typeface="微软雅黑" pitchFamily="34" charset="-122"/>
            </a:endParaRPr>
          </a:p>
          <a:p>
            <a:pPr>
              <a:lnSpc>
                <a:spcPct val="120000"/>
              </a:lnSpc>
              <a:spcBef>
                <a:spcPct val="0"/>
              </a:spcBef>
            </a:pPr>
            <a:r>
              <a:rPr lang="en-US" altLang="zh-CN" sz="2800" dirty="0" smtClean="0">
                <a:solidFill>
                  <a:prstClr val="black"/>
                </a:solidFill>
                <a:latin typeface="微软雅黑"/>
                <a:ea typeface="微软雅黑"/>
                <a:sym typeface="微软雅黑" pitchFamily="34" charset="-122"/>
              </a:rPr>
              <a:t>  Bottleneck in pulling images in DCs of </a:t>
            </a:r>
          </a:p>
          <a:p>
            <a:pPr>
              <a:lnSpc>
                <a:spcPct val="120000"/>
              </a:lnSpc>
              <a:spcBef>
                <a:spcPct val="0"/>
              </a:spcBef>
              <a:buNone/>
            </a:pPr>
            <a:r>
              <a:rPr lang="en-US" altLang="zh-CN" sz="2800" dirty="0" smtClean="0">
                <a:solidFill>
                  <a:prstClr val="black"/>
                </a:solidFill>
                <a:latin typeface="微软雅黑"/>
                <a:ea typeface="微软雅黑"/>
                <a:sym typeface="微软雅黑" pitchFamily="34" charset="-122"/>
              </a:rPr>
              <a:t>   </a:t>
            </a:r>
            <a:r>
              <a:rPr lang="en-US" altLang="zh-CN" sz="2800" dirty="0" err="1" smtClean="0">
                <a:solidFill>
                  <a:prstClr val="black"/>
                </a:solidFill>
                <a:latin typeface="微软雅黑"/>
                <a:ea typeface="微软雅黑"/>
                <a:sym typeface="微软雅黑" pitchFamily="34" charset="-122"/>
              </a:rPr>
              <a:t>Alibaba</a:t>
            </a:r>
            <a:r>
              <a:rPr lang="en-US" altLang="zh-CN" sz="2800" dirty="0" smtClean="0">
                <a:solidFill>
                  <a:prstClr val="black"/>
                </a:solidFill>
                <a:latin typeface="微软雅黑"/>
                <a:ea typeface="微软雅黑"/>
                <a:sym typeface="微软雅黑" pitchFamily="34" charset="-122"/>
              </a:rPr>
              <a:t> Group</a:t>
            </a:r>
            <a:endParaRPr lang="zh-CN" altLang="en-US" sz="2800" dirty="0" smtClean="0">
              <a:solidFill>
                <a:prstClr val="black"/>
              </a:solidFill>
              <a:latin typeface="微软雅黑"/>
              <a:ea typeface="微软雅黑"/>
              <a:sym typeface="微软雅黑" pitchFamily="34" charset="-122"/>
            </a:endParaRPr>
          </a:p>
          <a:p>
            <a:pPr>
              <a:lnSpc>
                <a:spcPct val="120000"/>
              </a:lnSpc>
              <a:spcBef>
                <a:spcPct val="0"/>
              </a:spcBef>
            </a:pPr>
            <a:endParaRPr lang="en-US" altLang="zh-CN" sz="1800" dirty="0" smtClean="0">
              <a:solidFill>
                <a:prstClr val="black"/>
              </a:solidFill>
              <a:latin typeface="微软雅黑"/>
              <a:ea typeface="微软雅黑"/>
              <a:sym typeface="微软雅黑" pitchFamily="34" charset="-122"/>
            </a:endParaRPr>
          </a:p>
          <a:p>
            <a:pPr>
              <a:lnSpc>
                <a:spcPct val="120000"/>
              </a:lnSpc>
              <a:spcBef>
                <a:spcPct val="0"/>
              </a:spcBef>
            </a:pPr>
            <a:endParaRPr lang="zh-CN" altLang="en-US" sz="1800" dirty="0">
              <a:solidFill>
                <a:prstClr val="black"/>
              </a:solidFill>
              <a:latin typeface="微软雅黑"/>
              <a:ea typeface="微软雅黑"/>
              <a:sym typeface="微软雅黑" pitchFamily="34" charset="-122"/>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1" name="Picture 1"/>
          <p:cNvPicPr>
            <a:picLocks noChangeAspect="1" noChangeArrowheads="1"/>
          </p:cNvPicPr>
          <p:nvPr/>
        </p:nvPicPr>
        <p:blipFill>
          <a:blip r:embed="rId2"/>
          <a:srcRect/>
          <a:stretch>
            <a:fillRect/>
          </a:stretch>
        </p:blipFill>
        <p:spPr bwMode="auto">
          <a:xfrm>
            <a:off x="142500" y="1404289"/>
            <a:ext cx="11709070" cy="4962041"/>
          </a:xfrm>
          <a:prstGeom prst="rect">
            <a:avLst/>
          </a:prstGeom>
          <a:noFill/>
          <a:ln w="9525">
            <a:noFill/>
            <a:miter lim="800000"/>
            <a:headEnd/>
            <a:tailEnd/>
          </a:ln>
          <a:effectLst/>
        </p:spPr>
      </p:pic>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b="1" dirty="0" smtClean="0">
                <a:solidFill>
                  <a:schemeClr val="bg1"/>
                </a:solidFill>
                <a:latin typeface="Arial" panose="020B0604020202020204" pitchFamily="34" charset="0"/>
                <a:cs typeface="Arial" panose="020B0604020202020204" pitchFamily="34" charset="0"/>
              </a:rPr>
              <a:t>Milestone</a:t>
            </a:r>
            <a:endParaRPr lang="en-US" b="1" dirty="0">
              <a:solidFill>
                <a:schemeClr val="bg1"/>
              </a:solidFill>
              <a:latin typeface="Arial" panose="020B0604020202020204" pitchFamily="34" charset="0"/>
              <a:cs typeface="Arial" panose="020B0604020202020204" pitchFamily="34" charset="0"/>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3"/>
          <a:stretch>
            <a:fillRect/>
          </a:stretch>
        </p:blipFill>
        <p:spPr>
          <a:xfrm>
            <a:off x="10056120" y="5950883"/>
            <a:ext cx="2124005" cy="803325"/>
          </a:xfrm>
          <a:prstGeom prst="rect">
            <a:avLst/>
          </a:prstGeom>
        </p:spPr>
      </p:pic>
      <p:sp>
        <p:nvSpPr>
          <p:cNvPr id="13" name="TextBox 12"/>
          <p:cNvSpPr txBox="1"/>
          <p:nvPr/>
        </p:nvSpPr>
        <p:spPr>
          <a:xfrm>
            <a:off x="3823846" y="3370556"/>
            <a:ext cx="4880763" cy="1569660"/>
          </a:xfrm>
          <a:prstGeom prst="rect">
            <a:avLst/>
          </a:prstGeom>
          <a:noFill/>
        </p:spPr>
        <p:txBody>
          <a:bodyPr wrap="square" rtlCol="0">
            <a:spAutoFit/>
          </a:bodyPr>
          <a:lstStyle/>
          <a:p>
            <a:pPr algn="ctr"/>
            <a:r>
              <a:rPr lang="en-US" altLang="zh-CN" sz="3600" b="1" dirty="0" smtClean="0">
                <a:solidFill>
                  <a:srgbClr val="080808"/>
                </a:solidFill>
                <a:latin typeface="Verdana" pitchFamily="34" charset="0"/>
                <a:ea typeface="Verdana" pitchFamily="34" charset="0"/>
                <a:cs typeface="Verdana" pitchFamily="34" charset="0"/>
              </a:rPr>
              <a:t>PART TWO</a:t>
            </a:r>
            <a:endParaRPr lang="zh-CN" altLang="en-US" sz="3600" b="1" dirty="0" smtClean="0">
              <a:solidFill>
                <a:srgbClr val="080808"/>
              </a:solidFill>
              <a:latin typeface="Verdana" pitchFamily="34" charset="0"/>
              <a:ea typeface="微软雅黑" panose="020B0503020204020204" pitchFamily="34" charset="-122"/>
              <a:cs typeface="Verdana" pitchFamily="34" charset="0"/>
            </a:endParaRPr>
          </a:p>
          <a:p>
            <a:pPr marL="0" lvl="1" algn="ctr"/>
            <a:r>
              <a:rPr lang="en-US" altLang="zh-CN" sz="6000" dirty="0" smtClean="0">
                <a:solidFill>
                  <a:schemeClr val="accent2"/>
                </a:solidFill>
                <a:latin typeface="Verdana" pitchFamily="34" charset="0"/>
                <a:ea typeface="Verdana" pitchFamily="34" charset="0"/>
                <a:cs typeface="Verdana" pitchFamily="34" charset="0"/>
              </a:rPr>
              <a:t>Status</a:t>
            </a:r>
            <a:endParaRPr lang="en-US" altLang="zh-CN" sz="6000" dirty="0">
              <a:solidFill>
                <a:schemeClr val="accent2"/>
              </a:solidFill>
              <a:latin typeface="Verdana" pitchFamily="34" charset="0"/>
              <a:ea typeface="Verdana" pitchFamily="34" charset="0"/>
              <a:cs typeface="Verdana" pitchFamily="34" charset="0"/>
            </a:endParaRPr>
          </a:p>
        </p:txBody>
      </p:sp>
      <p:cxnSp>
        <p:nvCxnSpPr>
          <p:cNvPr id="14" name="直接连接符 13"/>
          <p:cNvCxnSpPr/>
          <p:nvPr/>
        </p:nvCxnSpPr>
        <p:spPr>
          <a:xfrm rot="5400000" flipH="1" flipV="1">
            <a:off x="2869308" y="4110854"/>
            <a:ext cx="2450302" cy="1588"/>
          </a:xfrm>
          <a:prstGeom prst="line">
            <a:avLst/>
          </a:prstGeom>
          <a:ln w="12700">
            <a:solidFill>
              <a:srgbClr val="080808"/>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4"/>
          <p:cNvGrpSpPr/>
          <p:nvPr/>
        </p:nvGrpSpPr>
        <p:grpSpPr>
          <a:xfrm>
            <a:off x="1726476" y="3156130"/>
            <a:ext cx="2034909" cy="1961588"/>
            <a:chOff x="304800" y="673100"/>
            <a:chExt cx="4000500" cy="4000500"/>
          </a:xfrm>
          <a:effectLst>
            <a:outerShdw blurRad="444500" dist="254000" dir="8100000" algn="tr" rotWithShape="0">
              <a:prstClr val="black">
                <a:alpha val="50000"/>
              </a:prstClr>
            </a:outerShdw>
          </a:effectLst>
        </p:grpSpPr>
        <p:sp>
          <p:nvSpPr>
            <p:cNvPr id="16" name="同心圆 1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sp>
          <p:nvSpPr>
            <p:cNvPr id="17" name="椭圆 16"/>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solidFill>
                  <a:srgbClr val="080808"/>
                </a:solidFill>
                <a:latin typeface="+mj-ea"/>
                <a:ea typeface="+mj-ea"/>
              </a:endParaRPr>
            </a:p>
          </p:txBody>
        </p:sp>
      </p:grpSp>
      <p:sp>
        <p:nvSpPr>
          <p:cNvPr id="18" name="TextBox 13"/>
          <p:cNvSpPr txBox="1"/>
          <p:nvPr/>
        </p:nvSpPr>
        <p:spPr>
          <a:xfrm>
            <a:off x="2172712" y="3510317"/>
            <a:ext cx="1449254" cy="1231106"/>
          </a:xfrm>
          <a:prstGeom prst="rect">
            <a:avLst/>
          </a:prstGeom>
          <a:noFill/>
        </p:spPr>
        <p:txBody>
          <a:bodyPr wrap="square" lIns="0" tIns="0" rIns="0" bIns="0" rtlCol="0">
            <a:spAutoFit/>
          </a:bodyPr>
          <a:lstStyle/>
          <a:p>
            <a:r>
              <a:rPr lang="en-US" altLang="zh-CN" sz="8000" b="1" dirty="0" smtClean="0">
                <a:solidFill>
                  <a:schemeClr val="accent2"/>
                </a:solidFill>
                <a:latin typeface="Arial" pitchFamily="34" charset="0"/>
                <a:ea typeface="微软雅黑" panose="020B0503020204020204" pitchFamily="34" charset="-122"/>
                <a:cs typeface="Arial" pitchFamily="34" charset="0"/>
              </a:rPr>
              <a:t>02</a:t>
            </a:r>
            <a:endParaRPr lang="zh-CN" altLang="en-US" sz="8000" b="1" dirty="0">
              <a:solidFill>
                <a:schemeClr val="accent2"/>
              </a:solidFill>
              <a:latin typeface="Arial" pitchFamily="34" charset="0"/>
              <a:ea typeface="微软雅黑" panose="020B0503020204020204" pitchFamily="34" charset="-122"/>
              <a:cs typeface="Arial" pitchFamily="34" charset="0"/>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wipe dir="d"/>
  </p:transition>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图表 4">
            <a:extLst>
              <a:ext uri="{FF2B5EF4-FFF2-40B4-BE49-F238E27FC236}">
                <a16:creationId xmlns:lc="http://schemas.openxmlformats.org/drawingml/2006/lockedCanvas" xmlns="" xmlns:a16="http://schemas.microsoft.com/office/drawing/2014/main" xmlns:xdr="http://schemas.openxmlformats.org/drawingml/2006/spreadsheetDrawing" id="{71C1E519-56C0-6D43-88C9-F976E280FC99}"/>
              </a:ext>
            </a:extLst>
          </p:cNvPr>
          <p:cNvGraphicFramePr/>
          <p:nvPr/>
        </p:nvGraphicFramePr>
        <p:xfrm>
          <a:off x="3705103" y="1628326"/>
          <a:ext cx="8376969" cy="4811572"/>
        </p:xfrm>
        <a:graphic>
          <a:graphicData uri="http://schemas.openxmlformats.org/drawingml/2006/chart">
            <c:chart xmlns:c="http://schemas.openxmlformats.org/drawingml/2006/chart" xmlns:r="http://schemas.openxmlformats.org/officeDocument/2006/relationships" r:id="rId3"/>
          </a:graphicData>
        </a:graphic>
      </p:graphicFrame>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lstStyle/>
          <a:p>
            <a:r>
              <a:rPr lang="en-US" altLang="zh-CN" b="1" dirty="0" smtClean="0">
                <a:solidFill>
                  <a:schemeClr val="bg1"/>
                </a:solidFill>
                <a:latin typeface="Arial" pitchFamily="34" charset="0"/>
                <a:ea typeface="微软雅黑" panose="020B0503020204020204" pitchFamily="34" charset="-122"/>
                <a:cs typeface="Arial" pitchFamily="34" charset="0"/>
              </a:rPr>
              <a:t>Native </a:t>
            </a:r>
            <a:r>
              <a:rPr lang="en-US" altLang="zh-CN" b="1" dirty="0" err="1" smtClean="0">
                <a:solidFill>
                  <a:schemeClr val="bg1"/>
                </a:solidFill>
                <a:latin typeface="Arial" pitchFamily="34" charset="0"/>
                <a:ea typeface="微软雅黑" panose="020B0503020204020204" pitchFamily="34" charset="-122"/>
                <a:cs typeface="Arial" pitchFamily="34" charset="0"/>
              </a:rPr>
              <a:t>vs</a:t>
            </a:r>
            <a:r>
              <a:rPr lang="en-US" altLang="zh-CN" b="1" dirty="0" smtClean="0">
                <a:solidFill>
                  <a:schemeClr val="bg1"/>
                </a:solidFill>
                <a:latin typeface="Arial" pitchFamily="34" charset="0"/>
                <a:ea typeface="微软雅黑" panose="020B0503020204020204" pitchFamily="34" charset="-122"/>
                <a:cs typeface="Arial" pitchFamily="34" charset="0"/>
              </a:rPr>
              <a:t> Dragonfly</a:t>
            </a:r>
            <a:endParaRPr lang="en-US" b="1" dirty="0">
              <a:solidFill>
                <a:schemeClr val="bg1"/>
              </a:solidFill>
              <a:latin typeface="Arial" pitchFamily="34" charset="0"/>
              <a:cs typeface="Arial" pitchFamily="34" charset="0"/>
            </a:endParaRPr>
          </a:p>
        </p:txBody>
      </p:sp>
      <p:pic>
        <p:nvPicPr>
          <p:cNvPr id="3" name="图片 2"/>
          <p:cNvPicPr>
            <a:picLocks noChangeAspect="1"/>
          </p:cNvPicPr>
          <p:nvPr/>
        </p:nvPicPr>
        <p:blipFill>
          <a:blip r:embed="rId4"/>
          <a:stretch>
            <a:fillRect/>
          </a:stretch>
        </p:blipFill>
        <p:spPr>
          <a:xfrm>
            <a:off x="10474352" y="6129280"/>
            <a:ext cx="1700750" cy="716845"/>
          </a:xfrm>
          <a:prstGeom prst="rect">
            <a:avLst/>
          </a:prstGeom>
        </p:spPr>
      </p:pic>
      <p:sp>
        <p:nvSpPr>
          <p:cNvPr id="6" name="TextBox 5"/>
          <p:cNvSpPr txBox="1"/>
          <p:nvPr/>
        </p:nvSpPr>
        <p:spPr>
          <a:xfrm>
            <a:off x="130628" y="1876301"/>
            <a:ext cx="3633850" cy="3580467"/>
          </a:xfrm>
          <a:prstGeom prst="rect">
            <a:avLst/>
          </a:prstGeom>
          <a:noFill/>
          <a:ln>
            <a:solidFill>
              <a:schemeClr val="accent2">
                <a:lumMod val="75000"/>
              </a:schemeClr>
            </a:solidFill>
          </a:ln>
        </p:spPr>
        <p:txBody>
          <a:bodyPr wrap="square" rtlCol="0">
            <a:spAutoFit/>
          </a:bodyPr>
          <a:lstStyle/>
          <a:p>
            <a:pPr>
              <a:lnSpc>
                <a:spcPct val="150000"/>
              </a:lnSpc>
            </a:pPr>
            <a:r>
              <a:rPr lang="en-US" altLang="zh-CN" sz="2000" b="1" dirty="0" smtClean="0"/>
              <a:t>Testing conditions:</a:t>
            </a:r>
          </a:p>
          <a:p>
            <a:pPr>
              <a:lnSpc>
                <a:spcPts val="2500"/>
              </a:lnSpc>
              <a:buFont typeface="Wingdings" pitchFamily="2" charset="2"/>
              <a:buChar char="u"/>
            </a:pPr>
            <a:r>
              <a:rPr lang="en-US" altLang="zh-CN" dirty="0" smtClean="0"/>
              <a:t> Server: 2 VMs(24C64G, SSD, </a:t>
            </a:r>
          </a:p>
          <a:p>
            <a:pPr>
              <a:lnSpc>
                <a:spcPts val="2500"/>
              </a:lnSpc>
            </a:pPr>
            <a:r>
              <a:rPr lang="en-US" altLang="zh-CN" dirty="0" smtClean="0"/>
              <a:t>1000Mb/s)</a:t>
            </a:r>
            <a:endParaRPr lang="zh-CN" altLang="en-US" dirty="0" smtClean="0"/>
          </a:p>
          <a:p>
            <a:pPr>
              <a:lnSpc>
                <a:spcPts val="2500"/>
              </a:lnSpc>
              <a:buFont typeface="Wingdings" pitchFamily="2" charset="2"/>
              <a:buChar char="u"/>
            </a:pPr>
            <a:r>
              <a:rPr lang="en-US" altLang="zh-CN" dirty="0" smtClean="0"/>
              <a:t> Client: 200 VMs(4C8G, 100Mb/s)</a:t>
            </a:r>
          </a:p>
          <a:p>
            <a:pPr>
              <a:lnSpc>
                <a:spcPct val="150000"/>
              </a:lnSpc>
            </a:pPr>
            <a:r>
              <a:rPr lang="en-US" altLang="zh-CN" sz="2000" b="1" dirty="0" smtClean="0"/>
              <a:t>Conclusion:</a:t>
            </a:r>
          </a:p>
          <a:p>
            <a:pPr algn="just">
              <a:lnSpc>
                <a:spcPts val="2500"/>
              </a:lnSpc>
              <a:buFont typeface="Wingdings" pitchFamily="2" charset="2"/>
              <a:buChar char="l"/>
            </a:pPr>
            <a:r>
              <a:rPr lang="en-US" altLang="zh-CN" dirty="0" smtClean="0"/>
              <a:t> Dragonfly is more smoothly than native</a:t>
            </a:r>
          </a:p>
          <a:p>
            <a:pPr algn="just">
              <a:lnSpc>
                <a:spcPts val="2500"/>
              </a:lnSpc>
              <a:buFont typeface="Wingdings" pitchFamily="2" charset="2"/>
              <a:buChar char="l"/>
            </a:pPr>
            <a:r>
              <a:rPr lang="en-US" altLang="zh-CN" dirty="0" smtClean="0"/>
              <a:t> With the expansion of the scale, dragonfly’s advantage becomes more and more obvious</a:t>
            </a:r>
            <a:endParaRPr lang="zh-CN" altLang="en-US" dirty="0"/>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0795197-DB35-3647-97A1-5CA71C39D12C}"/>
              </a:ext>
            </a:extLst>
          </p:cNvPr>
          <p:cNvSpPr>
            <a:spLocks noGrp="1"/>
          </p:cNvSpPr>
          <p:nvPr>
            <p:ph type="title"/>
          </p:nvPr>
        </p:nvSpPr>
        <p:spPr/>
        <p:txBody>
          <a:bodyPr>
            <a:normAutofit/>
          </a:bodyPr>
          <a:lstStyle/>
          <a:p>
            <a:r>
              <a:rPr lang="en-US" altLang="zh-CN" b="1" dirty="0" smtClean="0">
                <a:solidFill>
                  <a:schemeClr val="bg1"/>
                </a:solidFill>
                <a:latin typeface="Arial" pitchFamily="34" charset="0"/>
                <a:ea typeface="微软雅黑" panose="020B0503020204020204" pitchFamily="34" charset="-122"/>
                <a:cs typeface="Arial" pitchFamily="34" charset="0"/>
              </a:rPr>
              <a:t>Community Situation</a:t>
            </a:r>
            <a:endParaRPr lang="en-US" b="1" dirty="0">
              <a:solidFill>
                <a:schemeClr val="bg1"/>
              </a:solidFill>
              <a:latin typeface="Arial" pitchFamily="34" charset="0"/>
              <a:cs typeface="Arial" pitchFamily="34" charset="0"/>
            </a:endParaRPr>
          </a:p>
        </p:txBody>
      </p:sp>
      <p:pic>
        <p:nvPicPr>
          <p:cNvPr id="3" name="图片 2"/>
          <p:cNvPicPr>
            <a:picLocks noChangeAspect="1"/>
          </p:cNvPicPr>
          <p:nvPr/>
        </p:nvPicPr>
        <p:blipFill>
          <a:blip r:embed="rId3"/>
          <a:stretch>
            <a:fillRect/>
          </a:stretch>
        </p:blipFill>
        <p:spPr>
          <a:xfrm>
            <a:off x="10474352" y="6129280"/>
            <a:ext cx="1700750" cy="716845"/>
          </a:xfrm>
          <a:prstGeom prst="rect">
            <a:avLst/>
          </a:prstGeom>
        </p:spPr>
      </p:pic>
      <p:pic>
        <p:nvPicPr>
          <p:cNvPr id="5" name="Picture 2"/>
          <p:cNvPicPr>
            <a:picLocks noChangeAspect="1" noChangeArrowheads="1"/>
          </p:cNvPicPr>
          <p:nvPr/>
        </p:nvPicPr>
        <p:blipFill>
          <a:blip r:embed="rId4"/>
          <a:srcRect/>
          <a:stretch>
            <a:fillRect/>
          </a:stretch>
        </p:blipFill>
        <p:spPr bwMode="auto">
          <a:xfrm>
            <a:off x="4523909" y="1771120"/>
            <a:ext cx="7351730" cy="4358160"/>
          </a:xfrm>
          <a:prstGeom prst="rect">
            <a:avLst/>
          </a:prstGeom>
          <a:noFill/>
          <a:ln w="9525">
            <a:noFill/>
            <a:miter lim="800000"/>
            <a:headEnd/>
            <a:tailEnd/>
          </a:ln>
          <a:effectLst/>
        </p:spPr>
      </p:pic>
      <p:sp>
        <p:nvSpPr>
          <p:cNvPr id="6" name="Google Shape;283;p42"/>
          <p:cNvSpPr txBox="1">
            <a:spLocks/>
          </p:cNvSpPr>
          <p:nvPr/>
        </p:nvSpPr>
        <p:spPr>
          <a:xfrm>
            <a:off x="253650" y="1317708"/>
            <a:ext cx="4722111" cy="5619996"/>
          </a:xfrm>
          <a:prstGeom prst="rect">
            <a:avLst/>
          </a:prstGeom>
          <a:noFill/>
          <a:ln>
            <a:noFill/>
          </a:ln>
        </p:spPr>
        <p:txBody>
          <a:bodyPr spcFirstLastPara="1" vert="horz" wrap="square" lIns="91425" tIns="91425" rIns="91425" bIns="91425" rtlCol="0" anchor="t" anchorCtr="0">
            <a:noAutofit/>
          </a:bodyPr>
          <a:lstStyle/>
          <a:p>
            <a:pPr marL="914400" marR="0" lvl="1" indent="-393700" defTabSz="914400" rtl="0" eaLnBrk="1" fontAlgn="auto" latinLnBrk="0" hangingPunct="1">
              <a:spcBef>
                <a:spcPts val="500"/>
              </a:spcBef>
              <a:spcAft>
                <a:spcPts val="0"/>
              </a:spcAft>
              <a:buClr>
                <a:schemeClr val="dk1"/>
              </a:buClr>
              <a:buSzPts val="2600"/>
              <a:tabLst/>
              <a:defRPr/>
            </a:pPr>
            <a:endParaRPr kumimoji="1" lang="en-US" altLang="zh-CN" sz="1800" b="0" i="0" u="none" strike="noStrike" kern="1200" cap="none" spc="0" normalizeH="0" baseline="0" noProof="0" dirty="0">
              <a:ln>
                <a:noFill/>
              </a:ln>
              <a:solidFill>
                <a:schemeClr val="tx1"/>
              </a:solidFill>
              <a:effectLst/>
              <a:uLnTx/>
              <a:uFillTx/>
              <a:latin typeface="微软雅黑" pitchFamily="34" charset="-122"/>
              <a:ea typeface="微软雅黑" pitchFamily="34" charset="-122"/>
              <a:sym typeface="Century Gothic"/>
            </a:endParaRPr>
          </a:p>
        </p:txBody>
      </p:sp>
      <p:sp>
        <p:nvSpPr>
          <p:cNvPr id="8" name="矩形 7"/>
          <p:cNvSpPr/>
          <p:nvPr/>
        </p:nvSpPr>
        <p:spPr>
          <a:xfrm>
            <a:off x="429127" y="2101932"/>
            <a:ext cx="3479470" cy="3785652"/>
          </a:xfrm>
          <a:prstGeom prst="rect">
            <a:avLst/>
          </a:prstGeom>
          <a:ln>
            <a:solidFill>
              <a:schemeClr val="accent2">
                <a:lumMod val="75000"/>
              </a:schemeClr>
            </a:solidFill>
          </a:ln>
        </p:spPr>
        <p:txBody>
          <a:bodyPr wrap="square">
            <a:spAutoFit/>
          </a:bodyPr>
          <a:lstStyle/>
          <a:p>
            <a:pPr marL="0" lvl="1" indent="-393700">
              <a:lnSpc>
                <a:spcPts val="3200"/>
              </a:lnSpc>
              <a:buClr>
                <a:schemeClr val="dk1"/>
              </a:buClr>
              <a:buSzPts val="2600"/>
              <a:defRPr/>
            </a:pPr>
            <a:r>
              <a:rPr lang="en-US" altLang="zh-CN" sz="2000" b="1" dirty="0" smtClean="0">
                <a:solidFill>
                  <a:schemeClr val="dk1"/>
                </a:solidFill>
                <a:ea typeface="微软雅黑" pitchFamily="34" charset="-122"/>
                <a:cs typeface="Century Gothic"/>
                <a:sym typeface="Century Gothic"/>
              </a:rPr>
              <a:t>Stars</a:t>
            </a:r>
            <a:r>
              <a:rPr lang="en-US" altLang="zh-CN" sz="2000" dirty="0" smtClean="0">
                <a:solidFill>
                  <a:schemeClr val="dk1"/>
                </a:solidFill>
                <a:ea typeface="微软雅黑" pitchFamily="34" charset="-122"/>
                <a:cs typeface="Century Gothic"/>
                <a:sym typeface="Century Gothic"/>
              </a:rPr>
              <a:t>: 3400+</a:t>
            </a:r>
          </a:p>
          <a:p>
            <a:pPr marL="0" lvl="1" indent="-393700">
              <a:lnSpc>
                <a:spcPts val="3200"/>
              </a:lnSpc>
              <a:buClr>
                <a:schemeClr val="dk1"/>
              </a:buClr>
              <a:buSzPts val="2600"/>
              <a:defRPr/>
            </a:pPr>
            <a:r>
              <a:rPr lang="en-US" altLang="zh-CN" sz="2000" b="1" dirty="0" err="1" smtClean="0">
                <a:solidFill>
                  <a:schemeClr val="dk1"/>
                </a:solidFill>
                <a:ea typeface="微软雅黑" pitchFamily="34" charset="-122"/>
                <a:cs typeface="Century Gothic"/>
                <a:sym typeface="Century Gothic"/>
              </a:rPr>
              <a:t>Adoptors</a:t>
            </a:r>
            <a:r>
              <a:rPr lang="en-US" altLang="zh-CN" sz="2000" dirty="0" smtClean="0">
                <a:solidFill>
                  <a:schemeClr val="dk1"/>
                </a:solidFill>
                <a:ea typeface="微软雅黑" pitchFamily="34" charset="-122"/>
                <a:cs typeface="Century Gothic"/>
                <a:sym typeface="Century Gothic"/>
              </a:rPr>
              <a:t>: 50+</a:t>
            </a:r>
          </a:p>
          <a:p>
            <a:pPr marL="0" lvl="1" indent="-393700">
              <a:lnSpc>
                <a:spcPts val="3200"/>
              </a:lnSpc>
              <a:buClr>
                <a:schemeClr val="dk1"/>
              </a:buClr>
              <a:buSzPts val="2600"/>
              <a:defRPr/>
            </a:pPr>
            <a:r>
              <a:rPr lang="en-US" altLang="zh-CN" sz="2000" b="1" dirty="0" smtClean="0">
                <a:solidFill>
                  <a:schemeClr val="dk1"/>
                </a:solidFill>
                <a:ea typeface="微软雅黑" pitchFamily="34" charset="-122"/>
                <a:cs typeface="Century Gothic"/>
                <a:sym typeface="Century Gothic"/>
              </a:rPr>
              <a:t>Maintainers</a:t>
            </a:r>
            <a:r>
              <a:rPr lang="en-US" altLang="zh-CN" sz="2000" dirty="0" smtClean="0">
                <a:solidFill>
                  <a:schemeClr val="dk1"/>
                </a:solidFill>
                <a:ea typeface="微软雅黑" pitchFamily="34" charset="-122"/>
                <a:cs typeface="Century Gothic"/>
                <a:sym typeface="Century Gothic"/>
              </a:rPr>
              <a:t>: 6</a:t>
            </a:r>
          </a:p>
          <a:p>
            <a:pPr marL="0" lvl="1" indent="-393700">
              <a:lnSpc>
                <a:spcPts val="3200"/>
              </a:lnSpc>
              <a:buClr>
                <a:schemeClr val="dk1"/>
              </a:buClr>
              <a:buSzPts val="2600"/>
              <a:defRPr/>
            </a:pPr>
            <a:r>
              <a:rPr kumimoji="1" lang="en-US" altLang="zh-CN" sz="2000" dirty="0" smtClean="0">
                <a:ea typeface="微软雅黑" pitchFamily="34" charset="-122"/>
              </a:rPr>
              <a:t>    Outside: </a:t>
            </a:r>
            <a:r>
              <a:rPr lang="en-US" altLang="zh-CN" sz="2000" dirty="0" smtClean="0">
                <a:solidFill>
                  <a:schemeClr val="dk1"/>
                </a:solidFill>
                <a:ea typeface="微软雅黑" pitchFamily="34" charset="-122"/>
                <a:cs typeface="Century Gothic"/>
                <a:sym typeface="Century Gothic"/>
              </a:rPr>
              <a:t>1 </a:t>
            </a:r>
            <a:r>
              <a:rPr lang="en-US" altLang="zh-CN" sz="2000" dirty="0" err="1" smtClean="0">
                <a:solidFill>
                  <a:schemeClr val="dk1"/>
                </a:solidFill>
                <a:ea typeface="微软雅黑" pitchFamily="34" charset="-122"/>
                <a:cs typeface="Century Gothic"/>
                <a:sym typeface="Century Gothic"/>
              </a:rPr>
              <a:t>ebay</a:t>
            </a:r>
            <a:r>
              <a:rPr lang="en-US" altLang="zh-CN" sz="2000" dirty="0" smtClean="0">
                <a:solidFill>
                  <a:schemeClr val="dk1"/>
                </a:solidFill>
                <a:ea typeface="微软雅黑" pitchFamily="34" charset="-122"/>
                <a:cs typeface="Century Gothic"/>
                <a:sym typeface="Century Gothic"/>
              </a:rPr>
              <a:t>, 1 </a:t>
            </a:r>
            <a:r>
              <a:rPr lang="en-US" altLang="zh-CN" sz="2000" dirty="0" err="1" smtClean="0">
                <a:solidFill>
                  <a:schemeClr val="dk1"/>
                </a:solidFill>
                <a:ea typeface="微软雅黑" pitchFamily="34" charset="-122"/>
                <a:cs typeface="Century Gothic"/>
                <a:sym typeface="Century Gothic"/>
              </a:rPr>
              <a:t>meitu</a:t>
            </a:r>
            <a:endParaRPr lang="en-US" altLang="zh-CN" sz="2000" dirty="0" smtClean="0">
              <a:solidFill>
                <a:schemeClr val="dk1"/>
              </a:solidFill>
              <a:ea typeface="微软雅黑" pitchFamily="34" charset="-122"/>
              <a:cs typeface="Century Gothic"/>
              <a:sym typeface="Century Gothic"/>
            </a:endParaRPr>
          </a:p>
          <a:p>
            <a:pPr marL="0" lvl="1" indent="-393700">
              <a:lnSpc>
                <a:spcPts val="3200"/>
              </a:lnSpc>
              <a:buClr>
                <a:schemeClr val="dk1"/>
              </a:buClr>
              <a:buSzPts val="2600"/>
              <a:defRPr/>
            </a:pPr>
            <a:r>
              <a:rPr lang="en-US" altLang="zh-CN" sz="2000" dirty="0" smtClean="0">
                <a:solidFill>
                  <a:schemeClr val="dk1"/>
                </a:solidFill>
                <a:ea typeface="微软雅黑" pitchFamily="34" charset="-122"/>
                <a:sym typeface="Century Gothic"/>
              </a:rPr>
              <a:t>    Internal: 4 </a:t>
            </a:r>
            <a:r>
              <a:rPr lang="en-US" altLang="zh-CN" sz="2000" dirty="0" err="1" smtClean="0">
                <a:solidFill>
                  <a:schemeClr val="dk1"/>
                </a:solidFill>
                <a:ea typeface="微软雅黑" pitchFamily="34" charset="-122"/>
                <a:sym typeface="Century Gothic"/>
              </a:rPr>
              <a:t>alibaba</a:t>
            </a:r>
            <a:r>
              <a:rPr lang="en-US" altLang="zh-CN" sz="2000" dirty="0" smtClean="0">
                <a:solidFill>
                  <a:schemeClr val="dk1"/>
                </a:solidFill>
                <a:ea typeface="微软雅黑" pitchFamily="34" charset="-122"/>
                <a:sym typeface="Century Gothic"/>
              </a:rPr>
              <a:t> group</a:t>
            </a:r>
            <a:endParaRPr lang="en-US" altLang="zh-CN" sz="2000" dirty="0" smtClean="0">
              <a:solidFill>
                <a:schemeClr val="dk1"/>
              </a:solidFill>
              <a:ea typeface="微软雅黑" pitchFamily="34" charset="-122"/>
              <a:cs typeface="Century Gothic"/>
              <a:sym typeface="Century Gothic"/>
            </a:endParaRPr>
          </a:p>
          <a:p>
            <a:pPr marL="0" lvl="1" indent="-393700">
              <a:lnSpc>
                <a:spcPts val="3200"/>
              </a:lnSpc>
              <a:buClr>
                <a:schemeClr val="dk1"/>
              </a:buClr>
              <a:buSzPts val="2600"/>
              <a:defRPr/>
            </a:pPr>
            <a:r>
              <a:rPr lang="en-US" altLang="zh-CN" sz="2000" b="1" dirty="0" smtClean="0">
                <a:solidFill>
                  <a:schemeClr val="dk1"/>
                </a:solidFill>
                <a:ea typeface="微软雅黑" pitchFamily="34" charset="-122"/>
                <a:cs typeface="Century Gothic"/>
                <a:sym typeface="Century Gothic"/>
              </a:rPr>
              <a:t>Contributors</a:t>
            </a:r>
            <a:r>
              <a:rPr lang="en-US" altLang="zh-CN" sz="2000" dirty="0" smtClean="0">
                <a:solidFill>
                  <a:schemeClr val="dk1"/>
                </a:solidFill>
                <a:ea typeface="微软雅黑" pitchFamily="34" charset="-122"/>
                <a:cs typeface="Century Gothic"/>
                <a:sym typeface="Century Gothic"/>
              </a:rPr>
              <a:t>: 32</a:t>
            </a:r>
          </a:p>
          <a:p>
            <a:pPr marL="0" lvl="1" indent="-393700">
              <a:lnSpc>
                <a:spcPts val="3200"/>
              </a:lnSpc>
              <a:buClr>
                <a:schemeClr val="dk1"/>
              </a:buClr>
              <a:buSzPts val="2600"/>
              <a:defRPr/>
            </a:pPr>
            <a:r>
              <a:rPr lang="en-US" altLang="zh-CN" sz="2000" b="1" dirty="0" smtClean="0">
                <a:solidFill>
                  <a:schemeClr val="dk1"/>
                </a:solidFill>
                <a:ea typeface="微软雅黑" pitchFamily="34" charset="-122"/>
                <a:cs typeface="Century Gothic"/>
                <a:sym typeface="Century Gothic"/>
              </a:rPr>
              <a:t>Discussion Group</a:t>
            </a:r>
            <a:r>
              <a:rPr lang="en-US" altLang="zh-CN" sz="2000" dirty="0" smtClean="0">
                <a:solidFill>
                  <a:schemeClr val="dk1"/>
                </a:solidFill>
                <a:ea typeface="微软雅黑" pitchFamily="34" charset="-122"/>
                <a:cs typeface="Century Gothic"/>
                <a:sym typeface="Century Gothic"/>
              </a:rPr>
              <a:t>: </a:t>
            </a:r>
          </a:p>
          <a:p>
            <a:pPr marL="0" lvl="1" indent="-393700">
              <a:lnSpc>
                <a:spcPts val="3200"/>
              </a:lnSpc>
              <a:buClr>
                <a:schemeClr val="dk1"/>
              </a:buClr>
              <a:buSzPts val="2600"/>
              <a:defRPr/>
            </a:pPr>
            <a:r>
              <a:rPr lang="en-US" altLang="zh-CN" sz="2000" dirty="0" smtClean="0">
                <a:solidFill>
                  <a:schemeClr val="dk1"/>
                </a:solidFill>
                <a:ea typeface="微软雅黑" pitchFamily="34" charset="-122"/>
                <a:cs typeface="Century Gothic"/>
                <a:sym typeface="Century Gothic"/>
              </a:rPr>
              <a:t>    </a:t>
            </a:r>
            <a:r>
              <a:rPr lang="en-US" altLang="zh-CN" sz="2000" dirty="0" err="1" smtClean="0">
                <a:solidFill>
                  <a:schemeClr val="dk1"/>
                </a:solidFill>
                <a:ea typeface="微软雅黑" pitchFamily="34" charset="-122"/>
                <a:cs typeface="Century Gothic"/>
                <a:sym typeface="Century Gothic"/>
              </a:rPr>
              <a:t>DingTalk</a:t>
            </a:r>
            <a:r>
              <a:rPr lang="en-US" altLang="zh-CN" sz="2000" dirty="0" smtClean="0">
                <a:solidFill>
                  <a:schemeClr val="dk1"/>
                </a:solidFill>
                <a:ea typeface="微软雅黑" pitchFamily="34" charset="-122"/>
                <a:cs typeface="Century Gothic"/>
                <a:sym typeface="Century Gothic"/>
              </a:rPr>
              <a:t>: 23304666</a:t>
            </a:r>
          </a:p>
          <a:p>
            <a:pPr marL="0" lvl="1" indent="-393700">
              <a:lnSpc>
                <a:spcPts val="3200"/>
              </a:lnSpc>
              <a:buClr>
                <a:schemeClr val="dk1"/>
              </a:buClr>
              <a:buSzPts val="2600"/>
              <a:defRPr/>
            </a:pPr>
            <a:r>
              <a:rPr lang="en-US" altLang="zh-CN" sz="2000" dirty="0" smtClean="0">
                <a:solidFill>
                  <a:schemeClr val="dk1"/>
                </a:solidFill>
                <a:ea typeface="微软雅黑" pitchFamily="34" charset="-122"/>
                <a:cs typeface="Century Gothic"/>
                <a:sym typeface="Century Gothic"/>
              </a:rPr>
              <a:t>    </a:t>
            </a:r>
            <a:r>
              <a:rPr lang="en-US" altLang="zh-CN" sz="2000" dirty="0" err="1" smtClean="0">
                <a:solidFill>
                  <a:schemeClr val="dk1"/>
                </a:solidFill>
                <a:ea typeface="微软雅黑" pitchFamily="34" charset="-122"/>
                <a:cs typeface="Century Gothic"/>
                <a:sym typeface="Century Gothic"/>
              </a:rPr>
              <a:t>Gitter</a:t>
            </a:r>
            <a:r>
              <a:rPr lang="en-US" altLang="zh-CN" sz="2000" dirty="0" smtClean="0">
                <a:solidFill>
                  <a:schemeClr val="dk1"/>
                </a:solidFill>
                <a:ea typeface="微软雅黑" pitchFamily="34" charset="-122"/>
                <a:cs typeface="Century Gothic"/>
                <a:sym typeface="Century Gothic"/>
              </a:rPr>
              <a:t>: please refer to </a:t>
            </a:r>
            <a:r>
              <a:rPr lang="en-US" altLang="zh-CN" sz="2000" dirty="0" err="1" smtClean="0">
                <a:solidFill>
                  <a:schemeClr val="dk1"/>
                </a:solidFill>
                <a:ea typeface="微软雅黑" pitchFamily="34" charset="-122"/>
                <a:cs typeface="Century Gothic"/>
                <a:sym typeface="Century Gothic"/>
              </a:rPr>
              <a:t>Github</a:t>
            </a:r>
            <a:endParaRPr lang="en-US" altLang="zh-CN" sz="2000" dirty="0" smtClean="0">
              <a:solidFill>
                <a:schemeClr val="dk1"/>
              </a:solidFill>
              <a:ea typeface="微软雅黑" pitchFamily="34" charset="-122"/>
              <a:cs typeface="Century Gothic"/>
              <a:sym typeface="Century Gothic"/>
            </a:endParaRPr>
          </a:p>
        </p:txBody>
      </p:sp>
    </p:spTree>
    <p:extLst>
      <p:ext uri="{BB962C8B-B14F-4D97-AF65-F5344CB8AC3E}">
        <p14:creationId xmlns:p14="http://schemas.microsoft.com/office/powerpoint/2010/main" val="3252681614"/>
      </p:ext>
    </p:extLst>
  </p:cSld>
  <p:clrMapOvr>
    <a:masterClrMapping/>
  </p:clrMapOvr>
  <p:transition xmlns:p14="http://schemas.microsoft.com/office/powerpoint/2010/main">
    <p:fade/>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5272</TotalTime>
  <Words>1346</Words>
  <Application>Microsoft Macintosh PowerPoint</Application>
  <PresentationFormat>自定义</PresentationFormat>
  <Paragraphs>121</Paragraphs>
  <Slides>17</Slides>
  <Notes>8</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Office Theme</vt:lpstr>
      <vt:lpstr>PowerPoint 演示文稿</vt:lpstr>
      <vt:lpstr>Dragonfly Introduction</vt:lpstr>
      <vt:lpstr>PowerPoint 演示文稿</vt:lpstr>
      <vt:lpstr>PowerPoint 演示文稿</vt:lpstr>
      <vt:lpstr>What and Why</vt:lpstr>
      <vt:lpstr>Milestone</vt:lpstr>
      <vt:lpstr>PowerPoint 演示文稿</vt:lpstr>
      <vt:lpstr>Native vs Dragonfly</vt:lpstr>
      <vt:lpstr>Community Situation</vt:lpstr>
      <vt:lpstr>P2P Mechanism</vt:lpstr>
      <vt:lpstr>SuperNode ARC</vt:lpstr>
      <vt:lpstr>PowerPoint 演示文稿</vt:lpstr>
      <vt:lpstr>Practice in Alibaba Cloud</vt:lpstr>
      <vt:lpstr>Practice in ZJ Mobile</vt:lpstr>
      <vt:lpstr>PowerPoint 演示文稿</vt:lpstr>
      <vt:lpstr>Roadmap</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 Contini</dc:creator>
  <cp:lastModifiedBy>hu zuozheng</cp:lastModifiedBy>
  <cp:revision>156</cp:revision>
  <dcterms:created xsi:type="dcterms:W3CDTF">2019-03-04T04:10:59Z</dcterms:created>
  <dcterms:modified xsi:type="dcterms:W3CDTF">2019-05-17T13:00:57Z</dcterms:modified>
</cp:coreProperties>
</file>

<file path=docProps/thumbnail.jpeg>
</file>